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60" r:id="rId3"/>
    <p:sldId id="256" r:id="rId4"/>
    <p:sldId id="261" r:id="rId5"/>
    <p:sldId id="262" r:id="rId6"/>
    <p:sldId id="272" r:id="rId7"/>
    <p:sldId id="265" r:id="rId8"/>
    <p:sldId id="264" r:id="rId9"/>
    <p:sldId id="266" r:id="rId10"/>
    <p:sldId id="273" r:id="rId11"/>
    <p:sldId id="268" r:id="rId12"/>
    <p:sldId id="267" r:id="rId13"/>
    <p:sldId id="274" r:id="rId14"/>
    <p:sldId id="269" r:id="rId15"/>
    <p:sldId id="275" r:id="rId16"/>
    <p:sldId id="270" r:id="rId17"/>
    <p:sldId id="25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leen Shears" initials="KS"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A1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25" autoAdjust="0"/>
  </p:normalViewPr>
  <p:slideViewPr>
    <p:cSldViewPr>
      <p:cViewPr varScale="1">
        <p:scale>
          <a:sx n="75" d="100"/>
          <a:sy n="75" d="100"/>
        </p:scale>
        <p:origin x="-942" y="-102"/>
      </p:cViewPr>
      <p:guideLst>
        <p:guide orient="horz" pos="2160"/>
        <p:guide pos="2880"/>
      </p:guideLst>
    </p:cSldViewPr>
  </p:slideViewPr>
  <p:notesTextViewPr>
    <p:cViewPr>
      <p:scale>
        <a:sx n="100" d="100"/>
        <a:sy n="100" d="100"/>
      </p:scale>
      <p:origin x="0" y="0"/>
    </p:cViewPr>
  </p:notesTextViewPr>
  <p:notesViewPr>
    <p:cSldViewPr>
      <p:cViewPr varScale="1">
        <p:scale>
          <a:sx n="64" d="100"/>
          <a:sy n="64" d="100"/>
        </p:scale>
        <p:origin x="-207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4-26T15:32:59.740" idx="12">
    <p:pos x="5760" y="3936"/>
    <p:text>The photo doesn't seem to fit, because the title is announcing the launch rather than planning the launch. I'll ask Lut and Amy if they have any photos of a FEM-PrEP launch. If we find something, this photo could move to the slide on interim analyses, which is about planning.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0195C-8814-499F-B5B3-2AB47D36DED2}" type="datetimeFigureOut">
              <a:rPr lang="en-US" smtClean="0"/>
              <a:pPr/>
              <a:t>2/14/2014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AE239F-4D1A-49FE-8BD4-65537B79C0AB}" type="slidenum">
              <a:rPr lang="en-US" smtClean="0"/>
              <a:pPr/>
              <a:t>‹#›</a:t>
            </a:fld>
            <a:endParaRPr lang="en-US" dirty="0"/>
          </a:p>
        </p:txBody>
      </p:sp>
    </p:spTree>
    <p:extLst>
      <p:ext uri="{BB962C8B-B14F-4D97-AF65-F5344CB8AC3E}">
        <p14:creationId xmlns:p14="http://schemas.microsoft.com/office/powerpoint/2010/main" val="340708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This presentation</a:t>
            </a:r>
            <a:r>
              <a:rPr lang="en-US" sz="1200" baseline="0" dirty="0" smtClean="0"/>
              <a:t> is based on Chapter 4 of the </a:t>
            </a:r>
            <a:r>
              <a:rPr lang="en-US" sz="1200" i="1" baseline="0" dirty="0" smtClean="0"/>
              <a:t>Communications Handbook for Clinical Trials,</a:t>
            </a:r>
            <a:r>
              <a:rPr lang="en-US" sz="1200" baseline="0" dirty="0" smtClean="0"/>
              <a:t> which was published in 2010 </a:t>
            </a:r>
            <a:r>
              <a:rPr lang="en-US" sz="1200" dirty="0" smtClean="0"/>
              <a:t> </a:t>
            </a:r>
            <a:r>
              <a:rPr lang="en-US" sz="1200" baseline="0" dirty="0" smtClean="0"/>
              <a:t>by FHI 360 and the Microbicides Media and Communications Initiative (MMCI), then housed at PATH . It is part of a series of slide presentations developed by the Preventive Technologies Agreement of FHI 360 in collaboration with the MMCI, which is now coordinated by AVAC. Both the handbook and the presentations were produced with support from the U.S. Agency for International Development.</a:t>
            </a:r>
            <a:endParaRPr lang="en-US" sz="1200" dirty="0"/>
          </a:p>
        </p:txBody>
      </p:sp>
      <p:sp>
        <p:nvSpPr>
          <p:cNvPr id="4" name="Slide Number Placeholder 3"/>
          <p:cNvSpPr>
            <a:spLocks noGrp="1"/>
          </p:cNvSpPr>
          <p:nvPr>
            <p:ph type="sldNum" sz="quarter" idx="10"/>
          </p:nvPr>
        </p:nvSpPr>
        <p:spPr/>
        <p:txBody>
          <a:bodyPr/>
          <a:lstStyle/>
          <a:p>
            <a:fld id="{12AE239F-4D1A-49FE-8BD4-65537B79C0AB}" type="slidenum">
              <a:rPr lang="en-US" smtClean="0"/>
              <a:pPr/>
              <a:t>1</a:t>
            </a:fld>
            <a:endParaRPr lang="en-US" dirty="0"/>
          </a:p>
        </p:txBody>
      </p:sp>
    </p:spTree>
    <p:extLst>
      <p:ext uri="{BB962C8B-B14F-4D97-AF65-F5344CB8AC3E}">
        <p14:creationId xmlns:p14="http://schemas.microsoft.com/office/powerpoint/2010/main" val="2937748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Governments</a:t>
            </a:r>
            <a:r>
              <a:rPr lang="en-US" b="1" baseline="0" dirty="0" smtClean="0"/>
              <a:t> and ministries of health: </a:t>
            </a:r>
            <a:r>
              <a:rPr lang="en-US" b="0" baseline="0" dirty="0" smtClean="0"/>
              <a:t>Some studies have scheduled quarterly briefing sessions with MOH officials. Others hold  individual meetings with key officials. You may also want to provide regular written updates.</a:t>
            </a:r>
          </a:p>
          <a:p>
            <a:endParaRPr lang="en-US" b="1" dirty="0" smtClean="0"/>
          </a:p>
          <a:p>
            <a:r>
              <a:rPr lang="en-US" b="1" dirty="0" smtClean="0"/>
              <a:t>Community members:</a:t>
            </a:r>
          </a:p>
          <a:p>
            <a:r>
              <a:rPr lang="en-US" b="1" dirty="0" smtClean="0"/>
              <a:t>Provide regular education. </a:t>
            </a:r>
            <a:r>
              <a:rPr lang="en-US" dirty="0" smtClean="0"/>
              <a:t>Work with the community educator at each site </a:t>
            </a:r>
          </a:p>
          <a:p>
            <a:r>
              <a:rPr lang="en-US" dirty="0" smtClean="0"/>
              <a:t>and the research team to develop</a:t>
            </a:r>
            <a:r>
              <a:rPr lang="en-US" baseline="0" dirty="0" smtClean="0"/>
              <a:t> and implement a community education plan. Regular education about the trial and the research process will help you maintain a dialogue with the community and monitor community concerns. Consider providing education about other health topics of interest to the community. </a:t>
            </a:r>
          </a:p>
          <a:p>
            <a:r>
              <a:rPr lang="en-US" b="1" baseline="0" dirty="0" smtClean="0"/>
              <a:t>Be creative. </a:t>
            </a:r>
            <a:r>
              <a:rPr lang="en-US" baseline="0" dirty="0" smtClean="0"/>
              <a:t>Different research sites have used songs, drama and contests to educate communities</a:t>
            </a:r>
            <a:endParaRPr lang="en-US" dirty="0"/>
          </a:p>
        </p:txBody>
      </p:sp>
      <p:sp>
        <p:nvSpPr>
          <p:cNvPr id="4" name="Slide Number Placeholder 3"/>
          <p:cNvSpPr>
            <a:spLocks noGrp="1"/>
          </p:cNvSpPr>
          <p:nvPr>
            <p:ph type="sldNum" sz="quarter" idx="10"/>
          </p:nvPr>
        </p:nvSpPr>
        <p:spPr/>
        <p:txBody>
          <a:bodyPr/>
          <a:lstStyle/>
          <a:p>
            <a:fld id="{12AE239F-4D1A-49FE-8BD4-65537B79C0A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Scientific community:</a:t>
            </a:r>
            <a:r>
              <a:rPr lang="en-US" b="1" baseline="0" dirty="0" smtClean="0"/>
              <a:t> </a:t>
            </a:r>
            <a:r>
              <a:rPr lang="en-US" baseline="0" dirty="0" smtClean="0"/>
              <a:t>You can use these methods to keep other scientists and public health professionals informed about your trial. </a:t>
            </a:r>
          </a:p>
          <a:p>
            <a:endParaRPr lang="en-US" baseline="0" dirty="0" smtClean="0"/>
          </a:p>
          <a:p>
            <a:r>
              <a:rPr lang="en-US" b="1" baseline="0" dirty="0" smtClean="0"/>
              <a:t>Media:</a:t>
            </a:r>
            <a:r>
              <a:rPr lang="en-US" baseline="0" dirty="0" smtClean="0"/>
              <a:t> Identify a small group of trusted journalists</a:t>
            </a:r>
            <a:r>
              <a:rPr lang="en-US" dirty="0" smtClean="0"/>
              <a:t> </a:t>
            </a:r>
            <a:r>
              <a:rPr lang="en-US" baseline="0" dirty="0" smtClean="0"/>
              <a:t>and keep them updated on the trial. Build relationships with these journalists through regular contact. You also might want to organize events tied to trial milestones, national holidays  or anniversaries to engage with a wider group of journalists.</a:t>
            </a:r>
            <a:endParaRPr lang="en-US" dirty="0" smtClean="0"/>
          </a:p>
          <a:p>
            <a:endParaRPr lang="en-US" dirty="0"/>
          </a:p>
        </p:txBody>
      </p:sp>
      <p:sp>
        <p:nvSpPr>
          <p:cNvPr id="4" name="Slide Number Placeholder 3"/>
          <p:cNvSpPr>
            <a:spLocks noGrp="1"/>
          </p:cNvSpPr>
          <p:nvPr>
            <p:ph type="sldNum" sz="quarter" idx="10"/>
          </p:nvPr>
        </p:nvSpPr>
        <p:spPr/>
        <p:txBody>
          <a:bodyPr/>
          <a:lstStyle/>
          <a:p>
            <a:fld id="{12AE239F-4D1A-49FE-8BD4-65537B79C0A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114800"/>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External monitoring: </a:t>
            </a:r>
            <a:r>
              <a:rPr lang="en-US" sz="1200" dirty="0" smtClean="0"/>
              <a:t>When the results of a related study are released, staff member should be briefed on what to say to participants and community members who ask about it. Participants often hear about other trials through the media. Ensure that staff members are conveying consistent and accurate information by providing them with key messages.</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2AE239F-4D1A-49FE-8BD4-65537B79C0A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Monitoring</a:t>
            </a:r>
            <a:r>
              <a:rPr lang="en-US" sz="1300" baseline="0" dirty="0" smtClean="0"/>
              <a:t> stakeholder concerns throughout your trial will help you identify any situations or issues that need to be addressed. It is important to do so quickly, before misinformation can spread. Chapter 5 of the </a:t>
            </a:r>
            <a:r>
              <a:rPr lang="en-US" sz="1300" i="1" baseline="0" dirty="0" smtClean="0"/>
              <a:t>Communications Handbook on Clinical Trials </a:t>
            </a:r>
            <a:r>
              <a:rPr lang="en-US" sz="1300" baseline="0" dirty="0" smtClean="0"/>
              <a:t>and the accompanying slide presentation provide information and tools for managing situations such as unexpected trial closures or negative media coverage of your trial.</a:t>
            </a:r>
            <a:endParaRPr lang="en-US" sz="1300" dirty="0"/>
          </a:p>
        </p:txBody>
      </p:sp>
      <p:sp>
        <p:nvSpPr>
          <p:cNvPr id="4" name="Slide Number Placeholder 3"/>
          <p:cNvSpPr>
            <a:spLocks noGrp="1"/>
          </p:cNvSpPr>
          <p:nvPr>
            <p:ph type="sldNum" sz="quarter" idx="10"/>
          </p:nvPr>
        </p:nvSpPr>
        <p:spPr/>
        <p:txBody>
          <a:bodyPr/>
          <a:lstStyle/>
          <a:p>
            <a:fld id="{12AE239F-4D1A-49FE-8BD4-65537B79C0A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Most large-scale studies are assessed at</a:t>
            </a:r>
            <a:r>
              <a:rPr lang="en-US" sz="1200" baseline="0" dirty="0" smtClean="0"/>
              <a:t> regular intervals by an independent data safety and monitoring board (DSMB). These trials are usually well under way before a review board has enough data to identify an efficacy or safety issue, but early closures can happen.</a:t>
            </a:r>
          </a:p>
          <a:p>
            <a:endParaRPr lang="en-US" sz="1200" baseline="0" dirty="0" smtClean="0"/>
          </a:p>
          <a:p>
            <a:r>
              <a:rPr lang="en-US" sz="1200" baseline="0" dirty="0" smtClean="0"/>
              <a:t>Regulatory authorities, ethics committees, trial sponsors and other investigators conducting similar trials should be informed of the upcoming review. Let them know you will inform them of the DSMB findings and recommendations and will be available to answer questions.</a:t>
            </a:r>
          </a:p>
          <a:p>
            <a:endParaRPr lang="en-US" sz="1200" baseline="0" dirty="0" smtClean="0"/>
          </a:p>
          <a:p>
            <a:endParaRPr lang="en-US" sz="120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2AE239F-4D1A-49FE-8BD4-65537B79C0AB}" type="slidenum">
              <a:rPr lang="en-US" smtClean="0"/>
              <a:pPr/>
              <a:t>14</a:t>
            </a:fld>
            <a:endParaRPr lang="en-US" dirty="0"/>
          </a:p>
        </p:txBody>
      </p:sp>
    </p:spTree>
    <p:extLst>
      <p:ext uri="{BB962C8B-B14F-4D97-AF65-F5344CB8AC3E}">
        <p14:creationId xmlns:p14="http://schemas.microsoft.com/office/powerpoint/2010/main" val="588817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Scenario planning: </a:t>
            </a:r>
            <a:r>
              <a:rPr lang="en-US" dirty="0" smtClean="0"/>
              <a:t>Examples of possible scenarios</a:t>
            </a:r>
            <a:r>
              <a:rPr lang="en-US" baseline="0" dirty="0" smtClean="0"/>
              <a:t> include that a study continues unchanged, the study continues with modifications recommended by the DSMB or the study is stopped for futility or harm.</a:t>
            </a:r>
          </a:p>
          <a:p>
            <a:endParaRPr lang="en-US" baseline="0" dirty="0" smtClean="0"/>
          </a:p>
          <a:p>
            <a:r>
              <a:rPr lang="en-US" baseline="0" dirty="0" smtClean="0"/>
              <a:t>The result may change your strategy as well as your messages. For example, you may want to seek media attention for a positive result, but not for a flat one.</a:t>
            </a:r>
          </a:p>
          <a:p>
            <a:endParaRPr lang="en-US" baseline="0" dirty="0" smtClean="0"/>
          </a:p>
          <a:p>
            <a:r>
              <a:rPr lang="en-US" baseline="0" dirty="0" smtClean="0"/>
              <a:t>Chapter 5 of the </a:t>
            </a:r>
            <a:r>
              <a:rPr lang="en-US" i="1" baseline="0" dirty="0" smtClean="0"/>
              <a:t>Communications Handbook for Clinical Trials </a:t>
            </a:r>
            <a:r>
              <a:rPr lang="en-US" baseline="0" dirty="0" smtClean="0"/>
              <a:t>and the accompanying slide presentation describes what to do when a study closes unexpectedly. Chapter 6 includes information on scenario planning</a:t>
            </a:r>
            <a:r>
              <a:rPr lang="en-US" dirty="0" smtClean="0"/>
              <a:t> and details on planning for the dissemination of results at the end of a trial.</a:t>
            </a:r>
            <a:endParaRPr lang="en-US" baseline="0" dirty="0" smtClean="0"/>
          </a:p>
          <a:p>
            <a:endParaRPr lang="en-US" sz="1300" dirty="0" smtClean="0"/>
          </a:p>
          <a:p>
            <a:endParaRPr lang="en-US" sz="1300" dirty="0"/>
          </a:p>
        </p:txBody>
      </p:sp>
      <p:sp>
        <p:nvSpPr>
          <p:cNvPr id="4" name="Slide Number Placeholder 3"/>
          <p:cNvSpPr>
            <a:spLocks noGrp="1"/>
          </p:cNvSpPr>
          <p:nvPr>
            <p:ph type="sldNum" sz="quarter" idx="10"/>
          </p:nvPr>
        </p:nvSpPr>
        <p:spPr/>
        <p:txBody>
          <a:bodyPr/>
          <a:lstStyle/>
          <a:p>
            <a:fld id="{12AE239F-4D1A-49FE-8BD4-65537B79C0AB}" type="slidenum">
              <a:rPr lang="en-US" smtClean="0"/>
              <a:pPr/>
              <a:t>15</a:t>
            </a:fld>
            <a:endParaRPr lang="en-US" dirty="0"/>
          </a:p>
        </p:txBody>
      </p:sp>
    </p:spTree>
    <p:extLst>
      <p:ext uri="{BB962C8B-B14F-4D97-AF65-F5344CB8AC3E}">
        <p14:creationId xmlns:p14="http://schemas.microsoft.com/office/powerpoint/2010/main" val="2640800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Consider your goals:</a:t>
            </a:r>
            <a:r>
              <a:rPr lang="en-US" sz="1200" b="1" baseline="0" dirty="0" smtClean="0"/>
              <a:t> </a:t>
            </a:r>
            <a:r>
              <a:rPr lang="en-US" sz="1200" dirty="0" smtClean="0"/>
              <a:t>When deciding how to launch your study,</a:t>
            </a:r>
            <a:r>
              <a:rPr lang="en-US" sz="1200" baseline="0" dirty="0" smtClean="0"/>
              <a:t> w</a:t>
            </a:r>
            <a:r>
              <a:rPr lang="en-US" sz="1200" dirty="0" smtClean="0"/>
              <a:t>eigh the risks and benefits of</a:t>
            </a:r>
            <a:r>
              <a:rPr lang="en-US" sz="1200" baseline="0" dirty="0" smtClean="0"/>
              <a:t> attracting public and media attention.</a:t>
            </a:r>
            <a:endParaRPr lang="en-US" sz="1200" dirty="0"/>
          </a:p>
        </p:txBody>
      </p:sp>
      <p:sp>
        <p:nvSpPr>
          <p:cNvPr id="4" name="Slide Number Placeholder 3"/>
          <p:cNvSpPr>
            <a:spLocks noGrp="1"/>
          </p:cNvSpPr>
          <p:nvPr>
            <p:ph type="sldNum" sz="quarter" idx="10"/>
          </p:nvPr>
        </p:nvSpPr>
        <p:spPr/>
        <p:txBody>
          <a:bodyPr/>
          <a:lstStyle/>
          <a:p>
            <a:fld id="{12AE239F-4D1A-49FE-8BD4-65537B79C0AB}" type="slidenum">
              <a:rPr lang="en-US" smtClean="0"/>
              <a:pPr/>
              <a:t>16</a:t>
            </a:fld>
            <a:endParaRPr lang="en-US" dirty="0"/>
          </a:p>
        </p:txBody>
      </p:sp>
    </p:spTree>
    <p:extLst>
      <p:ext uri="{BB962C8B-B14F-4D97-AF65-F5344CB8AC3E}">
        <p14:creationId xmlns:p14="http://schemas.microsoft.com/office/powerpoint/2010/main" val="2311372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AE239F-4D1A-49FE-8BD4-65537B79C0AB}" type="slidenum">
              <a:rPr lang="en-US" smtClean="0"/>
              <a:pPr/>
              <a:t>17</a:t>
            </a:fld>
            <a:endParaRPr lang="en-US" dirty="0"/>
          </a:p>
        </p:txBody>
      </p:sp>
    </p:spTree>
    <p:extLst>
      <p:ext uri="{BB962C8B-B14F-4D97-AF65-F5344CB8AC3E}">
        <p14:creationId xmlns:p14="http://schemas.microsoft.com/office/powerpoint/2010/main" val="9626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AE239F-4D1A-49FE-8BD4-65537B79C0AB}" type="slidenum">
              <a:rPr lang="en-US" smtClean="0"/>
              <a:pPr/>
              <a:t>2</a:t>
            </a:fld>
            <a:endParaRPr lang="en-US" dirty="0"/>
          </a:p>
        </p:txBody>
      </p:sp>
    </p:spTree>
    <p:extLst>
      <p:ext uri="{BB962C8B-B14F-4D97-AF65-F5344CB8AC3E}">
        <p14:creationId xmlns:p14="http://schemas.microsoft.com/office/powerpoint/2010/main" val="38448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a:t>
            </a:r>
            <a:r>
              <a:rPr lang="en-US" sz="1200" baseline="0" dirty="0" smtClean="0"/>
              <a:t> public launch can help build support for a trial, but there are potential drawbacks. Media attention can increase public pressure and heighten expectations for positive results from a trial. </a:t>
            </a:r>
          </a:p>
          <a:p>
            <a:endParaRPr lang="en-US" sz="1300" dirty="0" smtClean="0"/>
          </a:p>
          <a:p>
            <a:r>
              <a:rPr lang="en-US" sz="1300" dirty="0" smtClean="0"/>
              <a:t>If</a:t>
            </a:r>
            <a:r>
              <a:rPr lang="en-US" sz="1300" baseline="0" dirty="0" smtClean="0"/>
              <a:t> you are seeking media coverage, consider launching the trial at an upcoming conference or other event that will draw researchers and journalists.</a:t>
            </a:r>
          </a:p>
          <a:p>
            <a:endParaRPr lang="en-US" sz="1300" baseline="0" dirty="0" smtClean="0"/>
          </a:p>
          <a:p>
            <a:r>
              <a:rPr lang="en-US" sz="1300" baseline="0" dirty="0" smtClean="0"/>
              <a:t>Coordinate your announcement of the trial with all partners, including the government and the sponsor. If you are part of a multisite trial, work closely with staff at headquarters to plan the launch.</a:t>
            </a:r>
            <a:endParaRPr lang="en-US" sz="1300" dirty="0"/>
          </a:p>
        </p:txBody>
      </p:sp>
      <p:sp>
        <p:nvSpPr>
          <p:cNvPr id="4" name="Slide Number Placeholder 3"/>
          <p:cNvSpPr>
            <a:spLocks noGrp="1"/>
          </p:cNvSpPr>
          <p:nvPr>
            <p:ph type="sldNum" sz="quarter" idx="10"/>
          </p:nvPr>
        </p:nvSpPr>
        <p:spPr/>
        <p:txBody>
          <a:bodyPr/>
          <a:lstStyle/>
          <a:p>
            <a:fld id="{12AE239F-4D1A-49FE-8BD4-65537B79C0AB}" type="slidenum">
              <a:rPr lang="en-US" smtClean="0"/>
              <a:pPr/>
              <a:t>3</a:t>
            </a:fld>
            <a:endParaRPr lang="en-US" dirty="0"/>
          </a:p>
        </p:txBody>
      </p:sp>
    </p:spTree>
    <p:extLst>
      <p:ext uri="{BB962C8B-B14F-4D97-AF65-F5344CB8AC3E}">
        <p14:creationId xmlns:p14="http://schemas.microsoft.com/office/powerpoint/2010/main" val="345302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First</a:t>
            </a:r>
            <a:r>
              <a:rPr lang="en-US" sz="1200" b="1" baseline="0" dirty="0" smtClean="0"/>
              <a:t> example:</a:t>
            </a:r>
            <a:r>
              <a:rPr lang="en-US" sz="1200" baseline="0" dirty="0" smtClean="0"/>
              <a:t> </a:t>
            </a:r>
            <a:r>
              <a:rPr lang="en-US" sz="1200" dirty="0" smtClean="0"/>
              <a:t>In</a:t>
            </a:r>
            <a:r>
              <a:rPr lang="en-US" sz="1200" baseline="0" dirty="0" smtClean="0"/>
              <a:t> Mazabuka, Zambia, the fact that the minister of health launched the trial helped build public support and generated greater media coverage.</a:t>
            </a:r>
          </a:p>
          <a:p>
            <a:endParaRPr lang="en-US" sz="1200" baseline="0" dirty="0" smtClean="0"/>
          </a:p>
          <a:p>
            <a:r>
              <a:rPr lang="en-US" sz="1200" b="1" baseline="0" dirty="0" smtClean="0"/>
              <a:t>Second example: </a:t>
            </a:r>
            <a:r>
              <a:rPr lang="en-US" sz="1200" baseline="0" dirty="0" smtClean="0"/>
              <a:t>The Microbicide</a:t>
            </a:r>
            <a:r>
              <a:rPr lang="en-US" sz="1200" dirty="0"/>
              <a:t> </a:t>
            </a:r>
            <a:r>
              <a:rPr lang="en-US" sz="1200" baseline="0" dirty="0" smtClean="0"/>
              <a:t>Trials Network’s tiered strategy paved the way for a smooth launch of the VOICE trial.</a:t>
            </a:r>
          </a:p>
          <a:p>
            <a:endParaRPr lang="en-US" dirty="0"/>
          </a:p>
        </p:txBody>
      </p:sp>
      <p:sp>
        <p:nvSpPr>
          <p:cNvPr id="4" name="Slide Number Placeholder 3"/>
          <p:cNvSpPr>
            <a:spLocks noGrp="1"/>
          </p:cNvSpPr>
          <p:nvPr>
            <p:ph type="sldNum" sz="quarter" idx="10"/>
          </p:nvPr>
        </p:nvSpPr>
        <p:spPr/>
        <p:txBody>
          <a:bodyPr/>
          <a:lstStyle/>
          <a:p>
            <a:fld id="{12AE239F-4D1A-49FE-8BD4-65537B79C0AB}" type="slidenum">
              <a:rPr lang="en-US" smtClean="0"/>
              <a:pPr/>
              <a:t>4</a:t>
            </a:fld>
            <a:endParaRPr lang="en-US" dirty="0"/>
          </a:p>
        </p:txBody>
      </p:sp>
    </p:spTree>
    <p:extLst>
      <p:ext uri="{BB962C8B-B14F-4D97-AF65-F5344CB8AC3E}">
        <p14:creationId xmlns:p14="http://schemas.microsoft.com/office/powerpoint/2010/main" val="61756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AE239F-4D1A-49FE-8BD4-65537B79C0AB}" type="slidenum">
              <a:rPr lang="en-US" smtClean="0"/>
              <a:pPr/>
              <a:t>5</a:t>
            </a:fld>
            <a:endParaRPr lang="en-US" dirty="0"/>
          </a:p>
        </p:txBody>
      </p:sp>
    </p:spTree>
    <p:extLst>
      <p:ext uri="{BB962C8B-B14F-4D97-AF65-F5344CB8AC3E}">
        <p14:creationId xmlns:p14="http://schemas.microsoft.com/office/powerpoint/2010/main" val="184579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smtClean="0"/>
              <a:t>Handout: </a:t>
            </a:r>
            <a:r>
              <a:rPr lang="en-US" sz="1300" dirty="0" smtClean="0"/>
              <a:t>Tips for</a:t>
            </a:r>
            <a:r>
              <a:rPr lang="en-US" sz="1300" baseline="0" dirty="0" smtClean="0"/>
              <a:t> ensuring an ongoing dialogue with trial stakeholders, p. 52 of handbook.</a:t>
            </a:r>
          </a:p>
          <a:p>
            <a:endParaRPr lang="en-US" sz="1300" baseline="0" dirty="0" smtClean="0"/>
          </a:p>
          <a:p>
            <a:r>
              <a:rPr lang="en-US" sz="1300" baseline="0" dirty="0" smtClean="0"/>
              <a:t>A communications log can help you catch potential communications issues. It also helps you document progress and impact. (</a:t>
            </a:r>
            <a:r>
              <a:rPr lang="en-US" sz="1300" b="1" baseline="0" dirty="0" smtClean="0"/>
              <a:t>Handout:</a:t>
            </a:r>
            <a:r>
              <a:rPr lang="en-US" sz="1300" baseline="0" dirty="0" smtClean="0"/>
              <a:t> Appendix 4.1, Sample template for a monthly summary report on communications)</a:t>
            </a:r>
            <a:endParaRPr lang="en-US" sz="1300" dirty="0"/>
          </a:p>
        </p:txBody>
      </p:sp>
      <p:sp>
        <p:nvSpPr>
          <p:cNvPr id="4" name="Slide Number Placeholder 3"/>
          <p:cNvSpPr>
            <a:spLocks noGrp="1"/>
          </p:cNvSpPr>
          <p:nvPr>
            <p:ph type="sldNum" sz="quarter" idx="10"/>
          </p:nvPr>
        </p:nvSpPr>
        <p:spPr/>
        <p:txBody>
          <a:bodyPr/>
          <a:lstStyle/>
          <a:p>
            <a:fld id="{12AE239F-4D1A-49FE-8BD4-65537B79C0AB}" type="slidenum">
              <a:rPr lang="en-US" smtClean="0"/>
              <a:pPr/>
              <a:t>6</a:t>
            </a:fld>
            <a:endParaRPr lang="en-US" dirty="0"/>
          </a:p>
        </p:txBody>
      </p:sp>
    </p:spTree>
    <p:extLst>
      <p:ext uri="{BB962C8B-B14F-4D97-AF65-F5344CB8AC3E}">
        <p14:creationId xmlns:p14="http://schemas.microsoft.com/office/powerpoint/2010/main" val="2495117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a:t>
            </a:r>
            <a:r>
              <a:rPr lang="en-US" baseline="0" dirty="0" smtClean="0"/>
              <a:t> of meetings that can be held to provide updates:</a:t>
            </a:r>
          </a:p>
          <a:p>
            <a:pPr marL="1146175" lvl="4" indent="-231775">
              <a:buClr>
                <a:srgbClr val="BE6954"/>
              </a:buClr>
              <a:buFont typeface="Arial" pitchFamily="34" charset="0"/>
              <a:buChar char="•"/>
            </a:pPr>
            <a:r>
              <a:rPr lang="en-US" sz="2000" dirty="0" smtClean="0">
                <a:solidFill>
                  <a:schemeClr val="tx2">
                    <a:lumMod val="75000"/>
                  </a:schemeClr>
                </a:solidFill>
              </a:rPr>
              <a:t>Internal administrative updates</a:t>
            </a:r>
          </a:p>
          <a:p>
            <a:pPr marL="1146175" lvl="4" indent="-231775">
              <a:buClr>
                <a:srgbClr val="BE6954"/>
              </a:buClr>
              <a:buFont typeface="Arial" pitchFamily="34" charset="0"/>
              <a:buChar char="•"/>
            </a:pPr>
            <a:r>
              <a:rPr lang="en-US" sz="2000" dirty="0" smtClean="0">
                <a:solidFill>
                  <a:schemeClr val="tx2">
                    <a:lumMod val="75000"/>
                  </a:schemeClr>
                </a:solidFill>
              </a:rPr>
              <a:t>Media and communications update</a:t>
            </a:r>
          </a:p>
          <a:p>
            <a:pPr marL="1146175" lvl="4" indent="-231775">
              <a:buClr>
                <a:srgbClr val="BE6954"/>
              </a:buClr>
              <a:buFont typeface="Arial" pitchFamily="34" charset="0"/>
              <a:buChar char="•"/>
            </a:pPr>
            <a:r>
              <a:rPr lang="en-US" sz="2000" dirty="0" smtClean="0">
                <a:solidFill>
                  <a:schemeClr val="tx2">
                    <a:lumMod val="75000"/>
                  </a:schemeClr>
                </a:solidFill>
              </a:rPr>
              <a:t>Scientific update</a:t>
            </a:r>
          </a:p>
          <a:p>
            <a:pPr marL="1146175" lvl="4" indent="-231775">
              <a:buClr>
                <a:srgbClr val="BE6954"/>
              </a:buClr>
              <a:buFont typeface="Arial" pitchFamily="34" charset="0"/>
              <a:buChar char="•"/>
            </a:pPr>
            <a:r>
              <a:rPr lang="en-US" sz="2000" dirty="0" smtClean="0">
                <a:solidFill>
                  <a:schemeClr val="tx2">
                    <a:lumMod val="75000"/>
                  </a:schemeClr>
                </a:solidFill>
              </a:rPr>
              <a:t>Refresher training</a:t>
            </a:r>
            <a:endParaRPr lang="en-US" sz="2400" dirty="0" smtClean="0">
              <a:solidFill>
                <a:schemeClr val="tx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12AE239F-4D1A-49FE-8BD4-65537B79C0AB}" type="slidenum">
              <a:rPr lang="en-US" smtClean="0"/>
              <a:pPr/>
              <a:t>7</a:t>
            </a:fld>
            <a:endParaRPr lang="en-US" dirty="0"/>
          </a:p>
        </p:txBody>
      </p:sp>
    </p:spTree>
    <p:extLst>
      <p:ext uri="{BB962C8B-B14F-4D97-AF65-F5344CB8AC3E}">
        <p14:creationId xmlns:p14="http://schemas.microsoft.com/office/powerpoint/2010/main" val="2789309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a:p>
            <a:r>
              <a:rPr lang="en-US" sz="1200" b="0" dirty="0" smtClean="0"/>
              <a:t>This slide shows other internal stakeholders and ways to communicate with them.</a:t>
            </a:r>
          </a:p>
          <a:p>
            <a:endParaRPr lang="en-US" sz="1200" b="1" dirty="0" smtClean="0"/>
          </a:p>
          <a:p>
            <a:r>
              <a:rPr lang="en-US" sz="1200" b="1" dirty="0" smtClean="0"/>
              <a:t>Institutional review boards </a:t>
            </a:r>
            <a:r>
              <a:rPr lang="en-US" sz="1200" dirty="0" smtClean="0"/>
              <a:t>and other ethics committees generally</a:t>
            </a:r>
            <a:r>
              <a:rPr lang="en-US" sz="1200" baseline="0" dirty="0" smtClean="0"/>
              <a:t> want to review and approve any communication that will reach potential or enrolled participants during active recruitment. Consult your ethics committee at the beginning of your study and clarify expectations about review of materials.</a:t>
            </a:r>
          </a:p>
          <a:p>
            <a:endParaRPr lang="en-US" sz="1200" baseline="0" dirty="0" smtClean="0"/>
          </a:p>
          <a:p>
            <a:r>
              <a:rPr lang="en-US" sz="1200" b="1" baseline="0" dirty="0" smtClean="0"/>
              <a:t>CAB Members: </a:t>
            </a:r>
            <a:r>
              <a:rPr lang="en-US" sz="1200" baseline="0" dirty="0" smtClean="0"/>
              <a:t>You should have regular meetings with your community advisory board and any other local groups formed to support the research. Regular meetings will give you opportunities to collaboratively address emerging issues. If you have a newsletter, make sure CAB members receive it.</a:t>
            </a:r>
            <a:endParaRPr lang="en-US" sz="1200" dirty="0"/>
          </a:p>
        </p:txBody>
      </p:sp>
      <p:sp>
        <p:nvSpPr>
          <p:cNvPr id="4" name="Slide Number Placeholder 3"/>
          <p:cNvSpPr>
            <a:spLocks noGrp="1"/>
          </p:cNvSpPr>
          <p:nvPr>
            <p:ph type="sldNum" sz="quarter" idx="10"/>
          </p:nvPr>
        </p:nvSpPr>
        <p:spPr/>
        <p:txBody>
          <a:bodyPr/>
          <a:lstStyle/>
          <a:p>
            <a:fld id="{12AE239F-4D1A-49FE-8BD4-65537B79C0A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Newsletters: </a:t>
            </a:r>
            <a:r>
              <a:rPr lang="en-US" sz="1200" dirty="0" smtClean="0"/>
              <a:t>Always include a</a:t>
            </a:r>
            <a:r>
              <a:rPr lang="en-US" sz="1200" baseline="0" dirty="0" smtClean="0"/>
              <a:t> description of the trial’s specific public health purpose, because recipients often forward e-mails and newsletters to colleagues, who may not know about your trial.</a:t>
            </a:r>
          </a:p>
          <a:p>
            <a:endParaRPr lang="en-US" sz="1200" dirty="0" smtClean="0"/>
          </a:p>
          <a:p>
            <a:r>
              <a:rPr lang="en-US" sz="1200" b="1" dirty="0" smtClean="0"/>
              <a:t>Photographing</a:t>
            </a:r>
            <a:r>
              <a:rPr lang="en-US" sz="1200" baseline="0" dirty="0" smtClean="0"/>
              <a:t> a study tour is a great way to show stakeholders what the research looks like, but you should be aware that many ethics committees do not allow participants to be photographed during a trial, even if a participant gives his or her permission. Use of such photos could be unintentionally stigmatizing and could cause social harm. For example, community members might assume that the participant in a photo is HIV positive, or a husband might become angry that his wife has joined a study without his knowledge.</a:t>
            </a:r>
            <a:endParaRPr lang="en-US" sz="1200" dirty="0"/>
          </a:p>
        </p:txBody>
      </p:sp>
      <p:sp>
        <p:nvSpPr>
          <p:cNvPr id="4" name="Slide Number Placeholder 3"/>
          <p:cNvSpPr>
            <a:spLocks noGrp="1"/>
          </p:cNvSpPr>
          <p:nvPr>
            <p:ph type="sldNum" sz="quarter" idx="10"/>
          </p:nvPr>
        </p:nvSpPr>
        <p:spPr/>
        <p:txBody>
          <a:bodyPr/>
          <a:lstStyle/>
          <a:p>
            <a:fld id="{12AE239F-4D1A-49FE-8BD4-65537B79C0AB}" type="slidenum">
              <a:rPr lang="en-US" smtClean="0"/>
              <a:pPr/>
              <a:t>9</a:t>
            </a:fld>
            <a:endParaRPr lang="en-US" dirty="0"/>
          </a:p>
        </p:txBody>
      </p:sp>
    </p:spTree>
    <p:extLst>
      <p:ext uri="{BB962C8B-B14F-4D97-AF65-F5344CB8AC3E}">
        <p14:creationId xmlns:p14="http://schemas.microsoft.com/office/powerpoint/2010/main" val="104797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F6ABB5-7504-436D-8676-DFDAFB97D1A8}" type="datetimeFigureOut">
              <a:rPr lang="en-US" smtClean="0"/>
              <a:pPr/>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460250-D0AB-4816-B277-EF5F21FE062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6ABB5-7504-436D-8676-DFDAFB97D1A8}" type="datetimeFigureOut">
              <a:rPr lang="en-US" smtClean="0"/>
              <a:pPr/>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460250-D0AB-4816-B277-EF5F21FE06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6ABB5-7504-436D-8676-DFDAFB97D1A8}" type="datetimeFigureOut">
              <a:rPr lang="en-US" smtClean="0"/>
              <a:pPr/>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460250-D0AB-4816-B277-EF5F21FE062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6ABB5-7504-436D-8676-DFDAFB97D1A8}" type="datetimeFigureOut">
              <a:rPr lang="en-US" smtClean="0"/>
              <a:pPr/>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460250-D0AB-4816-B277-EF5F21FE062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F6ABB5-7504-436D-8676-DFDAFB97D1A8}" type="datetimeFigureOut">
              <a:rPr lang="en-US" smtClean="0"/>
              <a:pPr/>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460250-D0AB-4816-B277-EF5F21FE062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F6ABB5-7504-436D-8676-DFDAFB97D1A8}" type="datetimeFigureOut">
              <a:rPr lang="en-US" smtClean="0"/>
              <a:pPr/>
              <a:t>2/14/2014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460250-D0AB-4816-B277-EF5F21FE062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F6ABB5-7504-436D-8676-DFDAFB97D1A8}" type="datetimeFigureOut">
              <a:rPr lang="en-US" smtClean="0"/>
              <a:pPr/>
              <a:t>2/14/2014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460250-D0AB-4816-B277-EF5F21FE06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F6ABB5-7504-436D-8676-DFDAFB97D1A8}" type="datetimeFigureOut">
              <a:rPr lang="en-US" smtClean="0"/>
              <a:pPr/>
              <a:t>2/14/2014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460250-D0AB-4816-B277-EF5F21FE06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6ABB5-7504-436D-8676-DFDAFB97D1A8}" type="datetimeFigureOut">
              <a:rPr lang="en-US" smtClean="0"/>
              <a:pPr/>
              <a:t>2/14/2014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460250-D0AB-4816-B277-EF5F21FE06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6ABB5-7504-436D-8676-DFDAFB97D1A8}" type="datetimeFigureOut">
              <a:rPr lang="en-US" smtClean="0"/>
              <a:pPr/>
              <a:t>2/14/2014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460250-D0AB-4816-B277-EF5F21FE062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6ABB5-7504-436D-8676-DFDAFB97D1A8}" type="datetimeFigureOut">
              <a:rPr lang="en-US" smtClean="0"/>
              <a:pPr/>
              <a:t>2/14/2014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460250-D0AB-4816-B277-EF5F21FE062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6ABB5-7504-436D-8676-DFDAFB97D1A8}" type="datetimeFigureOut">
              <a:rPr lang="en-US" smtClean="0"/>
              <a:pPr/>
              <a:t>2/14/2014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60250-D0AB-4816-B277-EF5F21FE062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5" name="Picture 4" descr="Title Slide 2.jpg"/>
          <p:cNvPicPr>
            <a:picLocks noChangeAspect="1"/>
          </p:cNvPicPr>
          <p:nvPr/>
        </p:nvPicPr>
        <p:blipFill>
          <a:blip r:embed="rId3" cstate="print"/>
          <a:stretch>
            <a:fillRect/>
          </a:stretch>
        </p:blipFill>
        <p:spPr>
          <a:xfrm>
            <a:off x="0" y="-22107"/>
            <a:ext cx="9144000" cy="6041907"/>
          </a:xfrm>
          <a:prstGeom prst="rect">
            <a:avLst/>
          </a:prstGeom>
        </p:spPr>
      </p:pic>
      <p:sp>
        <p:nvSpPr>
          <p:cNvPr id="6" name="TextBox 5"/>
          <p:cNvSpPr txBox="1"/>
          <p:nvPr/>
        </p:nvSpPr>
        <p:spPr>
          <a:xfrm>
            <a:off x="533400" y="2209800"/>
            <a:ext cx="7239000" cy="1569660"/>
          </a:xfrm>
          <a:prstGeom prst="rect">
            <a:avLst/>
          </a:prstGeom>
          <a:noFill/>
        </p:spPr>
        <p:txBody>
          <a:bodyPr wrap="square" rtlCol="0">
            <a:spAutoFit/>
          </a:bodyPr>
          <a:lstStyle/>
          <a:p>
            <a:r>
              <a:rPr lang="en-US" sz="4800" b="1" dirty="0" smtClean="0">
                <a:solidFill>
                  <a:schemeClr val="tx2">
                    <a:lumMod val="75000"/>
                  </a:schemeClr>
                </a:solidFill>
              </a:rPr>
              <a:t>Communications During</a:t>
            </a:r>
          </a:p>
          <a:p>
            <a:r>
              <a:rPr lang="en-US" sz="4800" b="1" dirty="0" smtClean="0">
                <a:solidFill>
                  <a:schemeClr val="tx2">
                    <a:lumMod val="75000"/>
                  </a:schemeClr>
                </a:solidFill>
              </a:rPr>
              <a:t>a Clinical Trial</a:t>
            </a:r>
            <a:endParaRPr lang="en-US" sz="4800" b="1" dirty="0">
              <a:solidFill>
                <a:schemeClr val="tx2">
                  <a:lumMod val="75000"/>
                </a:schemeClr>
              </a:solidFill>
            </a:endParaRPr>
          </a:p>
        </p:txBody>
      </p:sp>
      <p:pic>
        <p:nvPicPr>
          <p:cNvPr id="7" name="Picture 6" descr="Horizontal_CMY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172200"/>
            <a:ext cx="1828800" cy="54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HI360 Logo_horizonal.png"/>
          <p:cNvPicPr>
            <a:picLocks noChangeAspect="1"/>
          </p:cNvPicPr>
          <p:nvPr/>
        </p:nvPicPr>
        <p:blipFill>
          <a:blip r:embed="rId5" cstate="print"/>
          <a:stretch>
            <a:fillRect/>
          </a:stretch>
        </p:blipFill>
        <p:spPr>
          <a:xfrm>
            <a:off x="2209800" y="6096000"/>
            <a:ext cx="1524000" cy="63304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0" y="6096000"/>
            <a:ext cx="2245887" cy="64008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rcRect l="26350" t="43891" r="25742" b="40974"/>
          <a:stretch>
            <a:fillRect/>
          </a:stretch>
        </p:blipFill>
        <p:spPr>
          <a:xfrm>
            <a:off x="6096000" y="6096000"/>
            <a:ext cx="1524000" cy="762000"/>
          </a:xfrm>
          <a:prstGeom prst="rect">
            <a:avLst/>
          </a:prstGeom>
        </p:spPr>
      </p:pic>
      <p:pic>
        <p:nvPicPr>
          <p:cNvPr id="11" name="Picture 10" descr="AVAC3677_Logo.jpg"/>
          <p:cNvPicPr>
            <a:picLocks noChangeAspect="1"/>
          </p:cNvPicPr>
          <p:nvPr/>
        </p:nvPicPr>
        <p:blipFill>
          <a:blip r:embed="rId8" cstate="print"/>
          <a:stretch>
            <a:fillRect/>
          </a:stretch>
        </p:blipFill>
        <p:spPr>
          <a:xfrm>
            <a:off x="7696200" y="6130660"/>
            <a:ext cx="1219200" cy="5545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p>
          <a:p>
            <a:endParaRPr lang="en-US" dirty="0"/>
          </a:p>
        </p:txBody>
      </p:sp>
      <p:pic>
        <p:nvPicPr>
          <p:cNvPr id="4" name="Picture 3" descr="PowerPoint Layer.jpg"/>
          <p:cNvPicPr>
            <a:picLocks noChangeAspect="1"/>
          </p:cNvPicPr>
          <p:nvPr/>
        </p:nvPicPr>
        <p:blipFill>
          <a:blip r:embed="rId3" cstate="print"/>
          <a:stretch>
            <a:fillRect/>
          </a:stretch>
        </p:blipFill>
        <p:spPr>
          <a:xfrm>
            <a:off x="0" y="6248400"/>
            <a:ext cx="9144000" cy="609600"/>
          </a:xfrm>
          <a:prstGeom prst="rect">
            <a:avLst/>
          </a:prstGeom>
        </p:spPr>
      </p:pic>
      <p:pic>
        <p:nvPicPr>
          <p:cNvPr id="5" name="Picture 4" descr="Upper banner.jpg"/>
          <p:cNvPicPr>
            <a:picLocks noChangeAspect="1"/>
          </p:cNvPicPr>
          <p:nvPr/>
        </p:nvPicPr>
        <p:blipFill>
          <a:blip r:embed="rId4" cstate="print"/>
          <a:stretch>
            <a:fillRect/>
          </a:stretch>
        </p:blipFill>
        <p:spPr>
          <a:xfrm>
            <a:off x="0" y="868681"/>
            <a:ext cx="9144000" cy="42332"/>
          </a:xfrm>
          <a:prstGeom prst="rect">
            <a:avLst/>
          </a:prstGeom>
        </p:spPr>
      </p:pic>
      <p:sp>
        <p:nvSpPr>
          <p:cNvPr id="6" name="TextBox 5"/>
          <p:cNvSpPr txBox="1"/>
          <p:nvPr/>
        </p:nvSpPr>
        <p:spPr>
          <a:xfrm>
            <a:off x="228600" y="152400"/>
            <a:ext cx="8610600" cy="646331"/>
          </a:xfrm>
          <a:prstGeom prst="rect">
            <a:avLst/>
          </a:prstGeom>
          <a:noFill/>
        </p:spPr>
        <p:txBody>
          <a:bodyPr wrap="square" rtlCol="0">
            <a:spAutoFit/>
          </a:bodyPr>
          <a:lstStyle/>
          <a:p>
            <a:r>
              <a:rPr lang="en-US" sz="3600" b="1" dirty="0" smtClean="0">
                <a:solidFill>
                  <a:schemeClr val="tx2">
                    <a:lumMod val="75000"/>
                  </a:schemeClr>
                </a:solidFill>
              </a:rPr>
              <a:t>Communicating with External Stakeholders</a:t>
            </a:r>
            <a:endParaRPr lang="en-US" sz="3600" b="1" dirty="0">
              <a:solidFill>
                <a:schemeClr val="tx2">
                  <a:lumMod val="75000"/>
                </a:schemeClr>
              </a:solidFill>
            </a:endParaRPr>
          </a:p>
        </p:txBody>
      </p:sp>
      <p:pic>
        <p:nvPicPr>
          <p:cNvPr id="8" name="Picture 7" descr="FHI360 logo_horizontal_white.png"/>
          <p:cNvPicPr>
            <a:picLocks noChangeAspect="1"/>
          </p:cNvPicPr>
          <p:nvPr/>
        </p:nvPicPr>
        <p:blipFill>
          <a:blip r:embed="rId5" cstate="print"/>
          <a:stretch>
            <a:fillRect/>
          </a:stretch>
        </p:blipFill>
        <p:spPr>
          <a:xfrm>
            <a:off x="7772400" y="6288259"/>
            <a:ext cx="1371600" cy="569741"/>
          </a:xfrm>
          <a:prstGeom prst="rect">
            <a:avLst/>
          </a:prstGeom>
        </p:spPr>
      </p:pic>
      <p:sp>
        <p:nvSpPr>
          <p:cNvPr id="9" name="Rectangle 8"/>
          <p:cNvSpPr/>
          <p:nvPr/>
        </p:nvSpPr>
        <p:spPr>
          <a:xfrm>
            <a:off x="152400" y="1143000"/>
            <a:ext cx="8153400" cy="5124480"/>
          </a:xfrm>
          <a:prstGeom prst="rect">
            <a:avLst/>
          </a:prstGeom>
        </p:spPr>
        <p:txBody>
          <a:bodyPr wrap="square">
            <a:spAutoFit/>
          </a:bodyPr>
          <a:lstStyle/>
          <a:p>
            <a:pPr marL="0" lvl="1" indent="-231775">
              <a:spcAft>
                <a:spcPts val="600"/>
              </a:spcAft>
              <a:buClr>
                <a:srgbClr val="BE6954"/>
              </a:buClr>
              <a:buFont typeface="Arial" pitchFamily="34" charset="0"/>
              <a:buChar char="•"/>
            </a:pPr>
            <a:r>
              <a:rPr lang="en-US" sz="2400" b="1" dirty="0" smtClean="0">
                <a:solidFill>
                  <a:schemeClr val="tx2">
                    <a:lumMod val="75000"/>
                  </a:schemeClr>
                </a:solidFill>
              </a:rPr>
              <a:t>Community members</a:t>
            </a:r>
          </a:p>
          <a:p>
            <a:pPr marL="687388" lvl="1" indent="-231775">
              <a:buClr>
                <a:srgbClr val="BE6954"/>
              </a:buClr>
              <a:buFont typeface="Calibri" pitchFamily="34" charset="0"/>
              <a:buChar char="–"/>
            </a:pPr>
            <a:r>
              <a:rPr lang="en-US" sz="2400" dirty="0" smtClean="0">
                <a:solidFill>
                  <a:schemeClr val="tx2">
                    <a:lumMod val="75000"/>
                  </a:schemeClr>
                </a:solidFill>
              </a:rPr>
              <a:t>Provide regular education.</a:t>
            </a:r>
          </a:p>
          <a:p>
            <a:pPr marL="687388" lvl="1" indent="-231775">
              <a:buClr>
                <a:srgbClr val="BE6954"/>
              </a:buClr>
              <a:buFont typeface="Calibri" pitchFamily="34" charset="0"/>
              <a:buChar char="–"/>
            </a:pPr>
            <a:r>
              <a:rPr lang="en-US" sz="2400" dirty="0" smtClean="0">
                <a:solidFill>
                  <a:schemeClr val="tx2">
                    <a:lumMod val="75000"/>
                  </a:schemeClr>
                </a:solidFill>
              </a:rPr>
              <a:t>Be visible in the community.</a:t>
            </a:r>
          </a:p>
          <a:p>
            <a:pPr marL="687388" lvl="1" indent="-231775">
              <a:buClr>
                <a:srgbClr val="BE6954"/>
              </a:buClr>
              <a:buFont typeface="Calibri" pitchFamily="34" charset="0"/>
              <a:buChar char="–"/>
            </a:pPr>
            <a:r>
              <a:rPr lang="en-US" sz="2400" dirty="0" smtClean="0">
                <a:solidFill>
                  <a:schemeClr val="tx2">
                    <a:lumMod val="75000"/>
                  </a:schemeClr>
                </a:solidFill>
              </a:rPr>
              <a:t>Include civil society groups.</a:t>
            </a:r>
          </a:p>
          <a:p>
            <a:pPr marL="687388" lvl="1" indent="-231775">
              <a:buClr>
                <a:srgbClr val="BE6954"/>
              </a:buClr>
              <a:buFont typeface="Calibri" pitchFamily="34" charset="0"/>
              <a:buChar char="–"/>
            </a:pPr>
            <a:r>
              <a:rPr lang="en-US" sz="2400" dirty="0" smtClean="0">
                <a:solidFill>
                  <a:schemeClr val="tx2">
                    <a:lumMod val="75000"/>
                  </a:schemeClr>
                </a:solidFill>
              </a:rPr>
              <a:t>Be creative: inform and entertain</a:t>
            </a:r>
          </a:p>
          <a:p>
            <a:pPr marL="687388" lvl="1" indent="-231775">
              <a:buClr>
                <a:srgbClr val="BE6954"/>
              </a:buClr>
            </a:pPr>
            <a:endParaRPr lang="en-US" sz="2400" dirty="0" smtClean="0">
              <a:solidFill>
                <a:schemeClr val="tx2">
                  <a:lumMod val="75000"/>
                </a:schemeClr>
              </a:solidFill>
            </a:endParaRPr>
          </a:p>
          <a:p>
            <a:pPr marL="0" lvl="1" indent="-231775">
              <a:buClr>
                <a:srgbClr val="BE6954"/>
              </a:buClr>
              <a:buFont typeface="Arial" pitchFamily="34" charset="0"/>
              <a:buChar char="•"/>
            </a:pPr>
            <a:r>
              <a:rPr lang="en-US" sz="2400" b="1" dirty="0" smtClean="0">
                <a:solidFill>
                  <a:schemeClr val="tx2">
                    <a:lumMod val="75000"/>
                  </a:schemeClr>
                </a:solidFill>
              </a:rPr>
              <a:t>Governments and ministries </a:t>
            </a:r>
          </a:p>
          <a:p>
            <a:pPr marL="231775" lvl="1">
              <a:buClr>
                <a:srgbClr val="BE6954"/>
              </a:buClr>
            </a:pPr>
            <a:r>
              <a:rPr lang="en-US" sz="2400" b="1" dirty="0" smtClean="0">
                <a:solidFill>
                  <a:schemeClr val="tx2">
                    <a:lumMod val="75000"/>
                  </a:schemeClr>
                </a:solidFill>
              </a:rPr>
              <a:t>of health</a:t>
            </a:r>
          </a:p>
          <a:p>
            <a:pPr marL="687388" lvl="1" indent="-231775">
              <a:buClr>
                <a:srgbClr val="BE6954"/>
              </a:buClr>
              <a:buFont typeface="Calibri" pitchFamily="34" charset="0"/>
              <a:buChar char="–"/>
            </a:pPr>
            <a:r>
              <a:rPr lang="en-US" sz="2400" dirty="0" smtClean="0">
                <a:solidFill>
                  <a:schemeClr val="tx2">
                    <a:lumMod val="75000"/>
                  </a:schemeClr>
                </a:solidFill>
              </a:rPr>
              <a:t>Regular briefing sessions</a:t>
            </a:r>
          </a:p>
          <a:p>
            <a:pPr marL="687388" lvl="1" indent="-231775">
              <a:buClr>
                <a:srgbClr val="BE6954"/>
              </a:buClr>
              <a:buFont typeface="Calibri" pitchFamily="34" charset="0"/>
              <a:buChar char="–"/>
            </a:pPr>
            <a:r>
              <a:rPr lang="en-US" sz="2400" dirty="0" smtClean="0">
                <a:solidFill>
                  <a:schemeClr val="tx2">
                    <a:lumMod val="75000"/>
                  </a:schemeClr>
                </a:solidFill>
              </a:rPr>
              <a:t>Frequent written information</a:t>
            </a:r>
          </a:p>
          <a:p>
            <a:pPr marL="687388" lvl="1" indent="-231775">
              <a:buClr>
                <a:srgbClr val="BE6954"/>
              </a:buClr>
              <a:buFont typeface="Calibri" pitchFamily="34" charset="0"/>
              <a:buChar char="–"/>
            </a:pPr>
            <a:r>
              <a:rPr lang="en-US" sz="2400" dirty="0" smtClean="0">
                <a:solidFill>
                  <a:schemeClr val="tx2">
                    <a:lumMod val="75000"/>
                  </a:schemeClr>
                </a:solidFill>
              </a:rPr>
              <a:t>Face-to-face meetings with key officials</a:t>
            </a:r>
          </a:p>
          <a:p>
            <a:pPr marL="687388" lvl="1" indent="-231775">
              <a:buClr>
                <a:srgbClr val="BE6954"/>
              </a:buClr>
            </a:pPr>
            <a:endParaRPr lang="en-US" sz="2400" dirty="0" smtClean="0">
              <a:solidFill>
                <a:schemeClr val="tx2">
                  <a:lumMod val="75000"/>
                </a:schemeClr>
              </a:solidFill>
            </a:endParaRPr>
          </a:p>
          <a:p>
            <a:endParaRPr lang="en-US" sz="2400" dirty="0">
              <a:solidFill>
                <a:schemeClr val="tx2">
                  <a:lumMod val="75000"/>
                </a:schemeClr>
              </a:solidFill>
            </a:endParaRPr>
          </a:p>
        </p:txBody>
      </p:sp>
      <p:pic>
        <p:nvPicPr>
          <p:cNvPr id="10" name="Picture 9" descr="Aurum Community Engagement (Rittah).jpg"/>
          <p:cNvPicPr>
            <a:picLocks noChangeAspect="1"/>
          </p:cNvPicPr>
          <p:nvPr/>
        </p:nvPicPr>
        <p:blipFill>
          <a:blip r:embed="rId6" cstate="print"/>
          <a:stretch>
            <a:fillRect/>
          </a:stretch>
        </p:blipFill>
        <p:spPr>
          <a:xfrm>
            <a:off x="5236045" y="1524316"/>
            <a:ext cx="3758356" cy="2818767"/>
          </a:xfrm>
          <a:prstGeom prst="rect">
            <a:avLst/>
          </a:prstGeom>
        </p:spPr>
      </p:pic>
      <p:sp>
        <p:nvSpPr>
          <p:cNvPr id="11" name="TextBox 10"/>
          <p:cNvSpPr txBox="1"/>
          <p:nvPr/>
        </p:nvSpPr>
        <p:spPr>
          <a:xfrm>
            <a:off x="6705600" y="5791200"/>
            <a:ext cx="2438400" cy="369332"/>
          </a:xfrm>
          <a:prstGeom prst="rect">
            <a:avLst/>
          </a:prstGeom>
          <a:noFill/>
        </p:spPr>
        <p:txBody>
          <a:bodyPr wrap="square" rtlCol="0">
            <a:spAutoFit/>
          </a:bodyPr>
          <a:lstStyle/>
          <a:p>
            <a:r>
              <a:rPr lang="en-US" dirty="0" smtClean="0">
                <a:solidFill>
                  <a:schemeClr val="tx2">
                    <a:lumMod val="75000"/>
                  </a:schemeClr>
                </a:solidFill>
              </a:rPr>
              <a:t>Continued on next slide</a:t>
            </a:r>
          </a:p>
        </p:txBody>
      </p:sp>
    </p:spTree>
    <p:extLst>
      <p:ext uri="{BB962C8B-B14F-4D97-AF65-F5344CB8AC3E}">
        <p14:creationId xmlns:p14="http://schemas.microsoft.com/office/powerpoint/2010/main" val="607453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p>
          <a:p>
            <a:endParaRPr lang="en-US" dirty="0"/>
          </a:p>
        </p:txBody>
      </p:sp>
      <p:pic>
        <p:nvPicPr>
          <p:cNvPr id="4" name="Picture 3" descr="PowerPoint Layer.jpg"/>
          <p:cNvPicPr>
            <a:picLocks noChangeAspect="1"/>
          </p:cNvPicPr>
          <p:nvPr/>
        </p:nvPicPr>
        <p:blipFill>
          <a:blip r:embed="rId3" cstate="print"/>
          <a:stretch>
            <a:fillRect/>
          </a:stretch>
        </p:blipFill>
        <p:spPr>
          <a:xfrm>
            <a:off x="0" y="6248400"/>
            <a:ext cx="9144000" cy="609600"/>
          </a:xfrm>
          <a:prstGeom prst="rect">
            <a:avLst/>
          </a:prstGeom>
        </p:spPr>
      </p:pic>
      <p:pic>
        <p:nvPicPr>
          <p:cNvPr id="5" name="Picture 4" descr="Upper banner.jpg"/>
          <p:cNvPicPr>
            <a:picLocks noChangeAspect="1"/>
          </p:cNvPicPr>
          <p:nvPr/>
        </p:nvPicPr>
        <p:blipFill>
          <a:blip r:embed="rId4" cstate="print"/>
          <a:stretch>
            <a:fillRect/>
          </a:stretch>
        </p:blipFill>
        <p:spPr>
          <a:xfrm>
            <a:off x="0" y="868681"/>
            <a:ext cx="9144000" cy="42332"/>
          </a:xfrm>
          <a:prstGeom prst="rect">
            <a:avLst/>
          </a:prstGeom>
        </p:spPr>
      </p:pic>
      <p:sp>
        <p:nvSpPr>
          <p:cNvPr id="6" name="TextBox 5"/>
          <p:cNvSpPr txBox="1"/>
          <p:nvPr/>
        </p:nvSpPr>
        <p:spPr>
          <a:xfrm>
            <a:off x="228600" y="152400"/>
            <a:ext cx="8610600" cy="646331"/>
          </a:xfrm>
          <a:prstGeom prst="rect">
            <a:avLst/>
          </a:prstGeom>
          <a:noFill/>
        </p:spPr>
        <p:txBody>
          <a:bodyPr wrap="square" rtlCol="0">
            <a:spAutoFit/>
          </a:bodyPr>
          <a:lstStyle/>
          <a:p>
            <a:r>
              <a:rPr lang="en-US" sz="3600" b="1" dirty="0" smtClean="0">
                <a:solidFill>
                  <a:schemeClr val="tx2">
                    <a:lumMod val="75000"/>
                  </a:schemeClr>
                </a:solidFill>
              </a:rPr>
              <a:t>Communicating with External Stakeholders</a:t>
            </a:r>
            <a:endParaRPr lang="en-US" sz="3600" b="1" dirty="0">
              <a:solidFill>
                <a:schemeClr val="tx2">
                  <a:lumMod val="75000"/>
                </a:schemeClr>
              </a:solidFill>
            </a:endParaRPr>
          </a:p>
        </p:txBody>
      </p:sp>
      <p:pic>
        <p:nvPicPr>
          <p:cNvPr id="8" name="Picture 7" descr="FHI360 logo_horizontal_white.png"/>
          <p:cNvPicPr>
            <a:picLocks noChangeAspect="1"/>
          </p:cNvPicPr>
          <p:nvPr/>
        </p:nvPicPr>
        <p:blipFill>
          <a:blip r:embed="rId5" cstate="print"/>
          <a:stretch>
            <a:fillRect/>
          </a:stretch>
        </p:blipFill>
        <p:spPr>
          <a:xfrm>
            <a:off x="7772400" y="6288259"/>
            <a:ext cx="1371600" cy="569741"/>
          </a:xfrm>
          <a:prstGeom prst="rect">
            <a:avLst/>
          </a:prstGeom>
        </p:spPr>
      </p:pic>
      <p:sp>
        <p:nvSpPr>
          <p:cNvPr id="9" name="Rectangle 8"/>
          <p:cNvSpPr/>
          <p:nvPr/>
        </p:nvSpPr>
        <p:spPr>
          <a:xfrm>
            <a:off x="152400" y="1143000"/>
            <a:ext cx="8153400" cy="4678204"/>
          </a:xfrm>
          <a:prstGeom prst="rect">
            <a:avLst/>
          </a:prstGeom>
        </p:spPr>
        <p:txBody>
          <a:bodyPr wrap="square">
            <a:spAutoFit/>
          </a:bodyPr>
          <a:lstStyle/>
          <a:p>
            <a:pPr marL="0" lvl="1" indent="-231775">
              <a:spcAft>
                <a:spcPts val="600"/>
              </a:spcAft>
              <a:buClr>
                <a:srgbClr val="BE6954"/>
              </a:buClr>
              <a:buFont typeface="Arial" pitchFamily="34" charset="0"/>
              <a:buChar char="•"/>
            </a:pPr>
            <a:r>
              <a:rPr lang="en-US" sz="2400" b="1" dirty="0" smtClean="0">
                <a:solidFill>
                  <a:schemeClr val="tx2">
                    <a:lumMod val="75000"/>
                  </a:schemeClr>
                </a:solidFill>
              </a:rPr>
              <a:t>Scientific community</a:t>
            </a:r>
          </a:p>
          <a:p>
            <a:pPr marL="687388" lvl="1" indent="-231775">
              <a:buClr>
                <a:srgbClr val="BE6954"/>
              </a:buClr>
              <a:buFont typeface="Calibri" pitchFamily="34" charset="0"/>
              <a:buChar char="–"/>
            </a:pPr>
            <a:r>
              <a:rPr lang="en-US" sz="2400" dirty="0" smtClean="0">
                <a:solidFill>
                  <a:schemeClr val="tx2">
                    <a:lumMod val="75000"/>
                  </a:schemeClr>
                </a:solidFill>
              </a:rPr>
              <a:t>Newsletters</a:t>
            </a:r>
          </a:p>
          <a:p>
            <a:pPr marL="687388" lvl="1" indent="-231775">
              <a:buClr>
                <a:srgbClr val="BE6954"/>
              </a:buClr>
              <a:buFont typeface="Calibri" pitchFamily="34" charset="0"/>
              <a:buChar char="–"/>
            </a:pPr>
            <a:r>
              <a:rPr lang="en-US" sz="2400" dirty="0" smtClean="0">
                <a:solidFill>
                  <a:schemeClr val="tx2">
                    <a:lumMod val="75000"/>
                  </a:schemeClr>
                </a:solidFill>
              </a:rPr>
              <a:t>Listservs and online forums</a:t>
            </a:r>
          </a:p>
          <a:p>
            <a:pPr marL="687388" lvl="1" indent="-231775">
              <a:buClr>
                <a:srgbClr val="BE6954"/>
              </a:buClr>
              <a:buFont typeface="Calibri" pitchFamily="34" charset="0"/>
              <a:buChar char="–"/>
            </a:pPr>
            <a:r>
              <a:rPr lang="en-US" sz="2400" dirty="0" smtClean="0">
                <a:solidFill>
                  <a:schemeClr val="tx2">
                    <a:lumMod val="75000"/>
                  </a:schemeClr>
                </a:solidFill>
              </a:rPr>
              <a:t>Regular working groups</a:t>
            </a:r>
          </a:p>
          <a:p>
            <a:pPr marL="687388" lvl="1" indent="-231775">
              <a:buClr>
                <a:srgbClr val="BE6954"/>
              </a:buClr>
              <a:buFont typeface="Calibri" pitchFamily="34" charset="0"/>
              <a:buChar char="–"/>
            </a:pPr>
            <a:r>
              <a:rPr lang="en-US" sz="2400" dirty="0" smtClean="0">
                <a:solidFill>
                  <a:schemeClr val="tx2">
                    <a:lumMod val="75000"/>
                  </a:schemeClr>
                </a:solidFill>
              </a:rPr>
              <a:t>Scientific meetings</a:t>
            </a:r>
          </a:p>
          <a:p>
            <a:pPr marL="687388" lvl="1" indent="-231775">
              <a:buClr>
                <a:srgbClr val="BE6954"/>
              </a:buClr>
            </a:pPr>
            <a:endParaRPr lang="en-US" sz="2400" dirty="0" smtClean="0">
              <a:solidFill>
                <a:schemeClr val="tx2">
                  <a:lumMod val="75000"/>
                </a:schemeClr>
              </a:solidFill>
            </a:endParaRPr>
          </a:p>
          <a:p>
            <a:pPr marL="0" lvl="1" indent="-231775">
              <a:spcAft>
                <a:spcPts val="600"/>
              </a:spcAft>
              <a:buClr>
                <a:srgbClr val="BE6954"/>
              </a:buClr>
              <a:buFont typeface="Arial" pitchFamily="34" charset="0"/>
              <a:buChar char="•"/>
            </a:pPr>
            <a:r>
              <a:rPr lang="en-US" sz="2400" b="1" dirty="0" smtClean="0">
                <a:solidFill>
                  <a:schemeClr val="tx2">
                    <a:lumMod val="75000"/>
                  </a:schemeClr>
                </a:solidFill>
              </a:rPr>
              <a:t>Media</a:t>
            </a:r>
          </a:p>
          <a:p>
            <a:pPr marL="687388" lvl="1" indent="-231775">
              <a:buClr>
                <a:srgbClr val="BE6954"/>
              </a:buClr>
              <a:buFont typeface="Calibri" pitchFamily="34" charset="0"/>
              <a:buChar char="–"/>
            </a:pPr>
            <a:r>
              <a:rPr lang="en-US" sz="2400" dirty="0" smtClean="0">
                <a:solidFill>
                  <a:schemeClr val="tx2">
                    <a:lumMod val="75000"/>
                  </a:schemeClr>
                </a:solidFill>
              </a:rPr>
              <a:t>Identify trusted journalists</a:t>
            </a:r>
          </a:p>
          <a:p>
            <a:pPr marL="687388" lvl="1" indent="-231775">
              <a:buClr>
                <a:srgbClr val="BE6954"/>
              </a:buClr>
              <a:buFont typeface="Calibri" pitchFamily="34" charset="0"/>
              <a:buChar char="–"/>
            </a:pPr>
            <a:r>
              <a:rPr lang="en-US" sz="2400" dirty="0" smtClean="0">
                <a:solidFill>
                  <a:schemeClr val="tx2">
                    <a:lumMod val="75000"/>
                  </a:schemeClr>
                </a:solidFill>
              </a:rPr>
              <a:t>Maintain regular contact</a:t>
            </a:r>
          </a:p>
          <a:p>
            <a:pPr marL="687388" lvl="1" indent="-231775">
              <a:buClr>
                <a:srgbClr val="BE6954"/>
              </a:buClr>
              <a:buFont typeface="Calibri" pitchFamily="34" charset="0"/>
              <a:buChar char="–"/>
            </a:pPr>
            <a:r>
              <a:rPr lang="en-US" sz="2400" dirty="0" smtClean="0">
                <a:solidFill>
                  <a:schemeClr val="tx2">
                    <a:lumMod val="75000"/>
                  </a:schemeClr>
                </a:solidFill>
              </a:rPr>
              <a:t>Organize events</a:t>
            </a:r>
          </a:p>
          <a:p>
            <a:pPr marL="687388" lvl="1" indent="-231775">
              <a:buClr>
                <a:srgbClr val="BE6954"/>
              </a:buClr>
            </a:pPr>
            <a:endParaRPr lang="en-US" sz="2400" dirty="0" smtClean="0">
              <a:solidFill>
                <a:schemeClr val="tx2">
                  <a:lumMod val="75000"/>
                </a:schemeClr>
              </a:solidFill>
            </a:endParaRPr>
          </a:p>
          <a:p>
            <a:endParaRPr lang="en-US" sz="2400" dirty="0">
              <a:solidFill>
                <a:schemeClr val="tx2">
                  <a:lumMod val="75000"/>
                </a:schemeClr>
              </a:solidFill>
            </a:endParaRPr>
          </a:p>
        </p:txBody>
      </p:sp>
      <p:pic>
        <p:nvPicPr>
          <p:cNvPr id="10" name="Picture 9" descr="Aurum Community Engagement (Rittah).jpg"/>
          <p:cNvPicPr>
            <a:picLocks noChangeAspect="1"/>
          </p:cNvPicPr>
          <p:nvPr/>
        </p:nvPicPr>
        <p:blipFill>
          <a:blip r:embed="rId6" cstate="print"/>
          <a:srcRect l="9652"/>
          <a:stretch>
            <a:fillRect/>
          </a:stretch>
        </p:blipFill>
        <p:spPr>
          <a:xfrm>
            <a:off x="4648200" y="1447800"/>
            <a:ext cx="4346202" cy="34366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endParaRPr lang="en-US" dirty="0"/>
          </a:p>
        </p:txBody>
      </p:sp>
      <p:pic>
        <p:nvPicPr>
          <p:cNvPr id="4" name="Picture 3" descr="PowerPoint Layer.jpg"/>
          <p:cNvPicPr>
            <a:picLocks noChangeAspect="1"/>
          </p:cNvPicPr>
          <p:nvPr/>
        </p:nvPicPr>
        <p:blipFill>
          <a:blip r:embed="rId3" cstate="print"/>
          <a:stretch>
            <a:fillRect/>
          </a:stretch>
        </p:blipFill>
        <p:spPr>
          <a:xfrm>
            <a:off x="0" y="6248400"/>
            <a:ext cx="9144000" cy="609600"/>
          </a:xfrm>
          <a:prstGeom prst="rect">
            <a:avLst/>
          </a:prstGeom>
        </p:spPr>
      </p:pic>
      <p:pic>
        <p:nvPicPr>
          <p:cNvPr id="5" name="Picture 4" descr="Upper banner.jpg"/>
          <p:cNvPicPr>
            <a:picLocks noChangeAspect="1"/>
          </p:cNvPicPr>
          <p:nvPr/>
        </p:nvPicPr>
        <p:blipFill>
          <a:blip r:embed="rId4" cstate="print"/>
          <a:stretch>
            <a:fillRect/>
          </a:stretch>
        </p:blipFill>
        <p:spPr>
          <a:xfrm>
            <a:off x="0" y="868681"/>
            <a:ext cx="9144000" cy="42332"/>
          </a:xfrm>
          <a:prstGeom prst="rect">
            <a:avLst/>
          </a:prstGeom>
        </p:spPr>
      </p:pic>
      <p:sp>
        <p:nvSpPr>
          <p:cNvPr id="6" name="TextBox 5"/>
          <p:cNvSpPr txBox="1"/>
          <p:nvPr/>
        </p:nvSpPr>
        <p:spPr>
          <a:xfrm>
            <a:off x="228600" y="222350"/>
            <a:ext cx="8153400" cy="646331"/>
          </a:xfrm>
          <a:prstGeom prst="rect">
            <a:avLst/>
          </a:prstGeom>
          <a:noFill/>
        </p:spPr>
        <p:txBody>
          <a:bodyPr wrap="square" rtlCol="0">
            <a:spAutoFit/>
          </a:bodyPr>
          <a:lstStyle/>
          <a:p>
            <a:r>
              <a:rPr lang="en-US" sz="3600" b="1" dirty="0" smtClean="0">
                <a:solidFill>
                  <a:schemeClr val="tx2">
                    <a:lumMod val="75000"/>
                  </a:schemeClr>
                </a:solidFill>
              </a:rPr>
              <a:t>Emerging Issues</a:t>
            </a:r>
            <a:endParaRPr lang="en-US" sz="3600" b="1" dirty="0">
              <a:solidFill>
                <a:schemeClr val="tx2">
                  <a:lumMod val="75000"/>
                </a:schemeClr>
              </a:solidFill>
            </a:endParaRPr>
          </a:p>
        </p:txBody>
      </p:sp>
      <p:pic>
        <p:nvPicPr>
          <p:cNvPr id="8" name="Picture 7" descr="FHI360 logo_horizontal_white.png"/>
          <p:cNvPicPr>
            <a:picLocks noChangeAspect="1"/>
          </p:cNvPicPr>
          <p:nvPr/>
        </p:nvPicPr>
        <p:blipFill>
          <a:blip r:embed="rId5" cstate="print"/>
          <a:stretch>
            <a:fillRect/>
          </a:stretch>
        </p:blipFill>
        <p:spPr>
          <a:xfrm>
            <a:off x="7772400" y="6288259"/>
            <a:ext cx="1371600" cy="569741"/>
          </a:xfrm>
          <a:prstGeom prst="rect">
            <a:avLst/>
          </a:prstGeom>
        </p:spPr>
      </p:pic>
      <p:sp>
        <p:nvSpPr>
          <p:cNvPr id="9" name="Rectangle 8"/>
          <p:cNvSpPr/>
          <p:nvPr/>
        </p:nvSpPr>
        <p:spPr>
          <a:xfrm>
            <a:off x="381000" y="1219200"/>
            <a:ext cx="8153400" cy="5262979"/>
          </a:xfrm>
          <a:prstGeom prst="rect">
            <a:avLst/>
          </a:prstGeom>
        </p:spPr>
        <p:txBody>
          <a:bodyPr wrap="square">
            <a:spAutoFit/>
          </a:bodyPr>
          <a:lstStyle/>
          <a:p>
            <a:pPr marL="0" lvl="1" indent="-231775">
              <a:buClr>
                <a:srgbClr val="BE6954"/>
              </a:buClr>
              <a:buFont typeface="Arial" pitchFamily="34" charset="0"/>
              <a:buChar char="•"/>
            </a:pPr>
            <a:r>
              <a:rPr lang="en-US" sz="2400" b="1" dirty="0" smtClean="0">
                <a:solidFill>
                  <a:schemeClr val="tx2">
                    <a:lumMod val="75000"/>
                  </a:schemeClr>
                </a:solidFill>
              </a:rPr>
              <a:t>Media monitoring</a:t>
            </a:r>
          </a:p>
          <a:p>
            <a:pPr marL="687388" lvl="1" indent="-231775">
              <a:buClr>
                <a:srgbClr val="BE6954"/>
              </a:buClr>
              <a:buFont typeface="Calibri" pitchFamily="34" charset="0"/>
              <a:buChar char="–"/>
            </a:pPr>
            <a:r>
              <a:rPr lang="en-US" sz="2400" dirty="0" smtClean="0">
                <a:solidFill>
                  <a:schemeClr val="tx2">
                    <a:lumMod val="75000"/>
                  </a:schemeClr>
                </a:solidFill>
              </a:rPr>
              <a:t>One staff member as primary monitor. All staff members should be on watch when consuming news.</a:t>
            </a:r>
          </a:p>
          <a:p>
            <a:pPr marL="455613" lvl="1">
              <a:buClr>
                <a:srgbClr val="BE6954"/>
              </a:buClr>
            </a:pPr>
            <a:endParaRPr lang="en-US" sz="2400" dirty="0" smtClean="0">
              <a:solidFill>
                <a:schemeClr val="tx2">
                  <a:lumMod val="75000"/>
                </a:schemeClr>
              </a:solidFill>
            </a:endParaRPr>
          </a:p>
          <a:p>
            <a:pPr marL="0" lvl="1" indent="-231775">
              <a:buClr>
                <a:srgbClr val="BE6954"/>
              </a:buClr>
              <a:buFont typeface="Arial" pitchFamily="34" charset="0"/>
              <a:buChar char="•"/>
            </a:pPr>
            <a:r>
              <a:rPr lang="en-US" sz="2400" b="1" dirty="0" smtClean="0">
                <a:solidFill>
                  <a:schemeClr val="tx2">
                    <a:lumMod val="75000"/>
                  </a:schemeClr>
                </a:solidFill>
              </a:rPr>
              <a:t>Community monitoring</a:t>
            </a:r>
          </a:p>
          <a:p>
            <a:pPr marL="687388" lvl="1" indent="-231775">
              <a:buClr>
                <a:srgbClr val="BE6954"/>
              </a:buClr>
              <a:buFont typeface="Calibri" pitchFamily="34" charset="0"/>
              <a:buChar char="–"/>
            </a:pPr>
            <a:r>
              <a:rPr lang="en-US" sz="2400" dirty="0" smtClean="0">
                <a:solidFill>
                  <a:schemeClr val="tx2">
                    <a:lumMod val="75000"/>
                  </a:schemeClr>
                </a:solidFill>
              </a:rPr>
              <a:t>Hold regular community meetings, listen to participants, detail social harms, use a suggestion box</a:t>
            </a:r>
          </a:p>
          <a:p>
            <a:pPr marL="687388" lvl="1" indent="-231775">
              <a:buClr>
                <a:srgbClr val="BE6954"/>
              </a:buClr>
              <a:buFont typeface="Calibri" pitchFamily="34" charset="0"/>
              <a:buChar char="–"/>
            </a:pPr>
            <a:endParaRPr lang="en-US" sz="2400" dirty="0">
              <a:solidFill>
                <a:schemeClr val="tx2">
                  <a:lumMod val="75000"/>
                </a:schemeClr>
              </a:solidFill>
            </a:endParaRPr>
          </a:p>
          <a:p>
            <a:pPr marL="0" lvl="1" indent="-231775">
              <a:buClr>
                <a:srgbClr val="BE6954"/>
              </a:buClr>
              <a:buFont typeface="Arial" pitchFamily="34" charset="0"/>
              <a:buChar char="•"/>
            </a:pPr>
            <a:r>
              <a:rPr lang="en-US" sz="2400" b="1" dirty="0" smtClean="0">
                <a:solidFill>
                  <a:schemeClr val="tx2">
                    <a:lumMod val="75000"/>
                  </a:schemeClr>
                </a:solidFill>
              </a:rPr>
              <a:t>External monitoring</a:t>
            </a:r>
            <a:endParaRPr lang="en-US" sz="2400" b="1" dirty="0">
              <a:solidFill>
                <a:schemeClr val="tx2">
                  <a:lumMod val="75000"/>
                </a:schemeClr>
              </a:solidFill>
            </a:endParaRPr>
          </a:p>
          <a:p>
            <a:pPr marL="687388" lvl="1" indent="-231775">
              <a:buClr>
                <a:srgbClr val="BE6954"/>
              </a:buClr>
              <a:buFont typeface="Calibri" pitchFamily="34" charset="0"/>
              <a:buChar char="–"/>
            </a:pPr>
            <a:r>
              <a:rPr lang="en-US" sz="2400" dirty="0" smtClean="0">
                <a:solidFill>
                  <a:schemeClr val="tx2">
                    <a:lumMod val="75000"/>
                  </a:schemeClr>
                </a:solidFill>
              </a:rPr>
              <a:t>Provide timely information about any related studies that might affect your trial. Ensure that staff are briefed.</a:t>
            </a:r>
          </a:p>
          <a:p>
            <a:pPr marL="687388" lvl="1" indent="-231775">
              <a:buClr>
                <a:srgbClr val="BE6954"/>
              </a:buClr>
              <a:buFont typeface="Calibri" pitchFamily="34" charset="0"/>
              <a:buChar char="–"/>
            </a:pPr>
            <a:endParaRPr lang="en-US" sz="2400" dirty="0" smtClean="0">
              <a:solidFill>
                <a:schemeClr val="tx2">
                  <a:lumMod val="75000"/>
                </a:schemeClr>
              </a:solidFill>
            </a:endParaRPr>
          </a:p>
          <a:p>
            <a:pPr>
              <a:buNone/>
            </a:pPr>
            <a:r>
              <a:rPr lang="en-US" sz="2400" b="1" dirty="0" smtClean="0">
                <a:solidFill>
                  <a:schemeClr val="tx2">
                    <a:lumMod val="75000"/>
                  </a:schemeClr>
                </a:solidFill>
              </a:rPr>
              <a:t>Always pay attention to signs of disquiet among stakeholders.</a:t>
            </a:r>
          </a:p>
          <a:p>
            <a:endParaRPr 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endParaRPr lang="en-US" dirty="0"/>
          </a:p>
        </p:txBody>
      </p:sp>
      <p:pic>
        <p:nvPicPr>
          <p:cNvPr id="4" name="Picture 3" descr="PowerPoint Layer.jpg"/>
          <p:cNvPicPr>
            <a:picLocks noChangeAspect="1"/>
          </p:cNvPicPr>
          <p:nvPr/>
        </p:nvPicPr>
        <p:blipFill>
          <a:blip r:embed="rId3" cstate="print"/>
          <a:stretch>
            <a:fillRect/>
          </a:stretch>
        </p:blipFill>
        <p:spPr>
          <a:xfrm>
            <a:off x="0" y="6248400"/>
            <a:ext cx="9144000" cy="609600"/>
          </a:xfrm>
          <a:prstGeom prst="rect">
            <a:avLst/>
          </a:prstGeom>
        </p:spPr>
      </p:pic>
      <p:pic>
        <p:nvPicPr>
          <p:cNvPr id="5" name="Picture 4" descr="Upper banner.jpg"/>
          <p:cNvPicPr>
            <a:picLocks noChangeAspect="1"/>
          </p:cNvPicPr>
          <p:nvPr/>
        </p:nvPicPr>
        <p:blipFill>
          <a:blip r:embed="rId4" cstate="print"/>
          <a:stretch>
            <a:fillRect/>
          </a:stretch>
        </p:blipFill>
        <p:spPr>
          <a:xfrm>
            <a:off x="0" y="868681"/>
            <a:ext cx="9144000" cy="42332"/>
          </a:xfrm>
          <a:prstGeom prst="rect">
            <a:avLst/>
          </a:prstGeom>
        </p:spPr>
      </p:pic>
      <p:sp>
        <p:nvSpPr>
          <p:cNvPr id="6" name="TextBox 5"/>
          <p:cNvSpPr txBox="1"/>
          <p:nvPr/>
        </p:nvSpPr>
        <p:spPr>
          <a:xfrm>
            <a:off x="228600" y="152400"/>
            <a:ext cx="8153400" cy="646331"/>
          </a:xfrm>
          <a:prstGeom prst="rect">
            <a:avLst/>
          </a:prstGeom>
          <a:noFill/>
        </p:spPr>
        <p:txBody>
          <a:bodyPr wrap="square" rtlCol="0">
            <a:spAutoFit/>
          </a:bodyPr>
          <a:lstStyle/>
          <a:p>
            <a:r>
              <a:rPr lang="en-US" sz="3600" b="1" dirty="0" smtClean="0">
                <a:solidFill>
                  <a:schemeClr val="tx2">
                    <a:lumMod val="75000"/>
                  </a:schemeClr>
                </a:solidFill>
              </a:rPr>
              <a:t>Responding to Stakeholder Concerns</a:t>
            </a:r>
            <a:endParaRPr lang="en-US" sz="3600" b="1" dirty="0">
              <a:solidFill>
                <a:schemeClr val="tx2">
                  <a:lumMod val="75000"/>
                </a:schemeClr>
              </a:solidFill>
            </a:endParaRPr>
          </a:p>
        </p:txBody>
      </p:sp>
      <p:pic>
        <p:nvPicPr>
          <p:cNvPr id="8" name="Picture 7" descr="FHI360 logo_horizontal_white.png"/>
          <p:cNvPicPr>
            <a:picLocks noChangeAspect="1"/>
          </p:cNvPicPr>
          <p:nvPr/>
        </p:nvPicPr>
        <p:blipFill>
          <a:blip r:embed="rId5" cstate="print"/>
          <a:stretch>
            <a:fillRect/>
          </a:stretch>
        </p:blipFill>
        <p:spPr>
          <a:xfrm>
            <a:off x="7772400" y="6288259"/>
            <a:ext cx="1371600" cy="569741"/>
          </a:xfrm>
          <a:prstGeom prst="rect">
            <a:avLst/>
          </a:prstGeom>
        </p:spPr>
      </p:pic>
      <p:pic>
        <p:nvPicPr>
          <p:cNvPr id="10" name="Picture 9" descr="quote63.jpg"/>
          <p:cNvPicPr>
            <a:picLocks noChangeAspect="1"/>
          </p:cNvPicPr>
          <p:nvPr/>
        </p:nvPicPr>
        <p:blipFill>
          <a:blip r:embed="rId6" cstate="print"/>
          <a:stretch>
            <a:fillRect/>
          </a:stretch>
        </p:blipFill>
        <p:spPr>
          <a:xfrm>
            <a:off x="1600200" y="990600"/>
            <a:ext cx="5856760" cy="5243382"/>
          </a:xfrm>
          <a:prstGeom prst="rect">
            <a:avLst/>
          </a:prstGeom>
        </p:spPr>
      </p:pic>
    </p:spTree>
    <p:extLst>
      <p:ext uri="{BB962C8B-B14F-4D97-AF65-F5344CB8AC3E}">
        <p14:creationId xmlns:p14="http://schemas.microsoft.com/office/powerpoint/2010/main" val="101773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endParaRPr lang="en-US" dirty="0"/>
          </a:p>
        </p:txBody>
      </p:sp>
      <p:pic>
        <p:nvPicPr>
          <p:cNvPr id="4" name="Picture 3" descr="PowerPoint Layer.jpg"/>
          <p:cNvPicPr>
            <a:picLocks noChangeAspect="1"/>
          </p:cNvPicPr>
          <p:nvPr/>
        </p:nvPicPr>
        <p:blipFill>
          <a:blip r:embed="rId3" cstate="print"/>
          <a:stretch>
            <a:fillRect/>
          </a:stretch>
        </p:blipFill>
        <p:spPr>
          <a:xfrm>
            <a:off x="0" y="6248400"/>
            <a:ext cx="9144000" cy="609600"/>
          </a:xfrm>
          <a:prstGeom prst="rect">
            <a:avLst/>
          </a:prstGeom>
        </p:spPr>
      </p:pic>
      <p:pic>
        <p:nvPicPr>
          <p:cNvPr id="5" name="Picture 4" descr="Upper banner.jpg"/>
          <p:cNvPicPr>
            <a:picLocks noChangeAspect="1"/>
          </p:cNvPicPr>
          <p:nvPr/>
        </p:nvPicPr>
        <p:blipFill>
          <a:blip r:embed="rId4" cstate="print"/>
          <a:stretch>
            <a:fillRect/>
          </a:stretch>
        </p:blipFill>
        <p:spPr>
          <a:xfrm>
            <a:off x="0" y="868681"/>
            <a:ext cx="9144000" cy="42332"/>
          </a:xfrm>
          <a:prstGeom prst="rect">
            <a:avLst/>
          </a:prstGeom>
        </p:spPr>
      </p:pic>
      <p:sp>
        <p:nvSpPr>
          <p:cNvPr id="6" name="TextBox 5"/>
          <p:cNvSpPr txBox="1"/>
          <p:nvPr/>
        </p:nvSpPr>
        <p:spPr>
          <a:xfrm>
            <a:off x="228600" y="152400"/>
            <a:ext cx="8534400" cy="646331"/>
          </a:xfrm>
          <a:prstGeom prst="rect">
            <a:avLst/>
          </a:prstGeom>
          <a:noFill/>
        </p:spPr>
        <p:txBody>
          <a:bodyPr wrap="square" rtlCol="0">
            <a:spAutoFit/>
          </a:bodyPr>
          <a:lstStyle/>
          <a:p>
            <a:r>
              <a:rPr lang="en-US" sz="3600" b="1" dirty="0" smtClean="0">
                <a:solidFill>
                  <a:schemeClr val="tx2">
                    <a:lumMod val="75000"/>
                  </a:schemeClr>
                </a:solidFill>
              </a:rPr>
              <a:t>Preparing for Interim Analyses and Results</a:t>
            </a:r>
            <a:endParaRPr lang="en-US" sz="3600" b="1" dirty="0">
              <a:solidFill>
                <a:schemeClr val="tx2">
                  <a:lumMod val="75000"/>
                </a:schemeClr>
              </a:solidFill>
            </a:endParaRPr>
          </a:p>
        </p:txBody>
      </p:sp>
      <p:pic>
        <p:nvPicPr>
          <p:cNvPr id="8" name="Picture 7" descr="FHI360 logo_horizontal_white.png"/>
          <p:cNvPicPr>
            <a:picLocks noChangeAspect="1"/>
          </p:cNvPicPr>
          <p:nvPr/>
        </p:nvPicPr>
        <p:blipFill>
          <a:blip r:embed="rId5" cstate="print"/>
          <a:stretch>
            <a:fillRect/>
          </a:stretch>
        </p:blipFill>
        <p:spPr>
          <a:xfrm>
            <a:off x="7772400" y="6288259"/>
            <a:ext cx="1371600" cy="569741"/>
          </a:xfrm>
          <a:prstGeom prst="rect">
            <a:avLst/>
          </a:prstGeom>
        </p:spPr>
      </p:pic>
      <p:sp>
        <p:nvSpPr>
          <p:cNvPr id="9" name="Rectangle 8"/>
          <p:cNvSpPr/>
          <p:nvPr/>
        </p:nvSpPr>
        <p:spPr>
          <a:xfrm>
            <a:off x="457200" y="1447800"/>
            <a:ext cx="8153400" cy="3416320"/>
          </a:xfrm>
          <a:prstGeom prst="rect">
            <a:avLst/>
          </a:prstGeom>
        </p:spPr>
        <p:txBody>
          <a:bodyPr wrap="square">
            <a:spAutoFit/>
          </a:bodyPr>
          <a:lstStyle/>
          <a:p>
            <a:pPr marL="231775" lvl="1" indent="-231775">
              <a:buClr>
                <a:srgbClr val="BE6954"/>
              </a:buClr>
              <a:buFont typeface="Arial" pitchFamily="34" charset="0"/>
              <a:buChar char="•"/>
            </a:pPr>
            <a:r>
              <a:rPr lang="en-US" sz="2400" b="1" dirty="0" smtClean="0">
                <a:solidFill>
                  <a:schemeClr val="tx2">
                    <a:lumMod val="75000"/>
                  </a:schemeClr>
                </a:solidFill>
              </a:rPr>
              <a:t>Plan ahead — early closures can happen.</a:t>
            </a:r>
          </a:p>
          <a:p>
            <a:pPr marL="231775" lvl="1" indent="-231775">
              <a:buClr>
                <a:srgbClr val="BE6954"/>
              </a:buClr>
              <a:buFont typeface="Arial" pitchFamily="34" charset="0"/>
              <a:buChar char="•"/>
            </a:pPr>
            <a:endParaRPr lang="en-US" sz="2400" b="1" dirty="0" smtClean="0">
              <a:solidFill>
                <a:schemeClr val="tx2">
                  <a:lumMod val="75000"/>
                </a:schemeClr>
              </a:solidFill>
            </a:endParaRPr>
          </a:p>
          <a:p>
            <a:pPr marL="231775" lvl="1" indent="-231775">
              <a:buClr>
                <a:srgbClr val="BE6954"/>
              </a:buClr>
              <a:buFont typeface="Arial" pitchFamily="34" charset="0"/>
              <a:buChar char="•"/>
            </a:pPr>
            <a:r>
              <a:rPr lang="en-US" sz="2400" b="1" dirty="0">
                <a:solidFill>
                  <a:schemeClr val="tx2">
                    <a:lumMod val="75000"/>
                  </a:schemeClr>
                </a:solidFill>
              </a:rPr>
              <a:t>Contact appropriate regulatory </a:t>
            </a:r>
            <a:r>
              <a:rPr lang="en-US" sz="2400" b="1" dirty="0" smtClean="0">
                <a:solidFill>
                  <a:schemeClr val="tx2">
                    <a:lumMod val="75000"/>
                  </a:schemeClr>
                </a:solidFill>
              </a:rPr>
              <a:t>bodies, your IRB, trial sponsors and investigators conducting similar studies.</a:t>
            </a:r>
            <a:endParaRPr lang="en-US" sz="2400" b="1" dirty="0">
              <a:solidFill>
                <a:schemeClr val="tx2">
                  <a:lumMod val="75000"/>
                </a:schemeClr>
              </a:solidFill>
            </a:endParaRPr>
          </a:p>
          <a:p>
            <a:pPr marL="231775" lvl="1" indent="-231775">
              <a:buClr>
                <a:srgbClr val="BE6954"/>
              </a:buClr>
              <a:buFont typeface="Arial" pitchFamily="34" charset="0"/>
              <a:buChar char="•"/>
            </a:pPr>
            <a:endParaRPr lang="en-US" sz="2400" b="1" dirty="0" smtClean="0">
              <a:solidFill>
                <a:schemeClr val="tx2">
                  <a:lumMod val="75000"/>
                </a:schemeClr>
              </a:solidFill>
            </a:endParaRPr>
          </a:p>
          <a:p>
            <a:pPr marL="231775" lvl="1" indent="-231775">
              <a:buClr>
                <a:srgbClr val="BE6954"/>
              </a:buClr>
              <a:buFont typeface="Arial" pitchFamily="34" charset="0"/>
              <a:buChar char="•"/>
            </a:pPr>
            <a:r>
              <a:rPr lang="en-US" sz="2400" b="1" dirty="0" smtClean="0">
                <a:solidFill>
                  <a:schemeClr val="tx2">
                    <a:lumMod val="75000"/>
                  </a:schemeClr>
                </a:solidFill>
              </a:rPr>
              <a:t>Prepare for all possible outcomes and unexpected scenarios.</a:t>
            </a:r>
          </a:p>
          <a:p>
            <a:pPr marL="231775" lvl="1" indent="-231775">
              <a:buClr>
                <a:srgbClr val="BE6954"/>
              </a:buClr>
              <a:buFont typeface="Arial" pitchFamily="34" charset="0"/>
              <a:buChar char="•"/>
            </a:pPr>
            <a:endParaRPr lang="en-US" sz="2400" b="1" dirty="0">
              <a:solidFill>
                <a:schemeClr val="tx2">
                  <a:lumMod val="75000"/>
                </a:schemeClr>
              </a:solidFill>
            </a:endParaRPr>
          </a:p>
          <a:p>
            <a:pPr marL="231775" lvl="1" indent="-231775">
              <a:buClr>
                <a:srgbClr val="BE6954"/>
              </a:buClr>
              <a:buFont typeface="Arial" pitchFamily="34" charset="0"/>
              <a:buChar char="•"/>
            </a:pPr>
            <a:endParaRPr lang="en-US" sz="2400" b="1" dirty="0" smtClean="0">
              <a:solidFill>
                <a:schemeClr val="tx2">
                  <a:lumMod val="75000"/>
                </a:schemeClr>
              </a:solidFill>
            </a:endParaRPr>
          </a:p>
          <a:p>
            <a:endParaRPr 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AVI65.jpg"/>
          <p:cNvPicPr>
            <a:picLocks noChangeAspect="1"/>
          </p:cNvPicPr>
          <p:nvPr/>
        </p:nvPicPr>
        <p:blipFill>
          <a:blip r:embed="rId3" cstate="print"/>
          <a:srcRect b="44177"/>
          <a:stretch>
            <a:fillRect/>
          </a:stretch>
        </p:blipFill>
        <p:spPr>
          <a:xfrm>
            <a:off x="4648200" y="2438400"/>
            <a:ext cx="4495800" cy="4419600"/>
          </a:xfrm>
          <a:prstGeom prst="rect">
            <a:avLst/>
          </a:prstGeom>
        </p:spPr>
      </p:pic>
      <p:pic>
        <p:nvPicPr>
          <p:cNvPr id="4" name="Picture 3" descr="PowerPoint Layer.jpg"/>
          <p:cNvPicPr>
            <a:picLocks noChangeAspect="1"/>
          </p:cNvPicPr>
          <p:nvPr/>
        </p:nvPicPr>
        <p:blipFill>
          <a:blip r:embed="rId4" cstate="print"/>
          <a:stretch>
            <a:fillRect/>
          </a:stretch>
        </p:blipFill>
        <p:spPr>
          <a:xfrm>
            <a:off x="0" y="6248400"/>
            <a:ext cx="9144000" cy="609600"/>
          </a:xfrm>
          <a:prstGeom prst="rect">
            <a:avLst/>
          </a:prstGeom>
        </p:spPr>
      </p:pic>
      <p:pic>
        <p:nvPicPr>
          <p:cNvPr id="5" name="Picture 4" descr="Upper banner.jpg"/>
          <p:cNvPicPr>
            <a:picLocks noChangeAspect="1"/>
          </p:cNvPicPr>
          <p:nvPr/>
        </p:nvPicPr>
        <p:blipFill>
          <a:blip r:embed="rId5" cstate="print"/>
          <a:stretch>
            <a:fillRect/>
          </a:stretch>
        </p:blipFill>
        <p:spPr>
          <a:xfrm>
            <a:off x="0" y="868681"/>
            <a:ext cx="9144000" cy="42332"/>
          </a:xfrm>
          <a:prstGeom prst="rect">
            <a:avLst/>
          </a:prstGeom>
        </p:spPr>
      </p:pic>
      <p:sp>
        <p:nvSpPr>
          <p:cNvPr id="6" name="TextBox 5"/>
          <p:cNvSpPr txBox="1"/>
          <p:nvPr/>
        </p:nvSpPr>
        <p:spPr>
          <a:xfrm>
            <a:off x="228600" y="152400"/>
            <a:ext cx="8153400" cy="646331"/>
          </a:xfrm>
          <a:prstGeom prst="rect">
            <a:avLst/>
          </a:prstGeom>
          <a:noFill/>
        </p:spPr>
        <p:txBody>
          <a:bodyPr wrap="square" rtlCol="0">
            <a:spAutoFit/>
          </a:bodyPr>
          <a:lstStyle/>
          <a:p>
            <a:r>
              <a:rPr lang="en-US" sz="3600" b="1" dirty="0" smtClean="0">
                <a:solidFill>
                  <a:schemeClr val="tx2">
                    <a:lumMod val="75000"/>
                  </a:schemeClr>
                </a:solidFill>
              </a:rPr>
              <a:t>Planning for Various Outcomes</a:t>
            </a:r>
            <a:endParaRPr lang="en-US" sz="3600" b="1" dirty="0">
              <a:solidFill>
                <a:schemeClr val="tx2">
                  <a:lumMod val="75000"/>
                </a:schemeClr>
              </a:solidFill>
            </a:endParaRPr>
          </a:p>
        </p:txBody>
      </p:sp>
      <p:pic>
        <p:nvPicPr>
          <p:cNvPr id="8" name="Picture 7" descr="FHI360 logo_horizontal_white.png"/>
          <p:cNvPicPr>
            <a:picLocks noChangeAspect="1"/>
          </p:cNvPicPr>
          <p:nvPr/>
        </p:nvPicPr>
        <p:blipFill>
          <a:blip r:embed="rId6" cstate="print"/>
          <a:stretch>
            <a:fillRect/>
          </a:stretch>
        </p:blipFill>
        <p:spPr>
          <a:xfrm>
            <a:off x="7772400" y="6288259"/>
            <a:ext cx="1371600" cy="569741"/>
          </a:xfrm>
          <a:prstGeom prst="rect">
            <a:avLst/>
          </a:prstGeom>
        </p:spPr>
      </p:pic>
      <p:sp>
        <p:nvSpPr>
          <p:cNvPr id="9" name="Rectangle 8"/>
          <p:cNvSpPr/>
          <p:nvPr/>
        </p:nvSpPr>
        <p:spPr>
          <a:xfrm>
            <a:off x="228600" y="1143000"/>
            <a:ext cx="8534400" cy="5262979"/>
          </a:xfrm>
          <a:prstGeom prst="rect">
            <a:avLst/>
          </a:prstGeom>
        </p:spPr>
        <p:txBody>
          <a:bodyPr wrap="square">
            <a:spAutoFit/>
          </a:bodyPr>
          <a:lstStyle/>
          <a:p>
            <a:pPr marL="231775" indent="-231775">
              <a:buClr>
                <a:srgbClr val="BE6954"/>
              </a:buClr>
              <a:buFont typeface="Arial" pitchFamily="34" charset="0"/>
              <a:buChar char="•"/>
            </a:pPr>
            <a:r>
              <a:rPr lang="en-US" sz="2400" b="1" dirty="0" smtClean="0">
                <a:solidFill>
                  <a:schemeClr val="tx2">
                    <a:lumMod val="75000"/>
                  </a:schemeClr>
                </a:solidFill>
              </a:rPr>
              <a:t>Anticipate positive, neutral and negative scenarios, and describe the implications of each.</a:t>
            </a:r>
          </a:p>
          <a:p>
            <a:pPr marL="231775" indent="-231775">
              <a:buClr>
                <a:srgbClr val="BE6954"/>
              </a:buClr>
              <a:buFont typeface="Arial" pitchFamily="34" charset="0"/>
              <a:buChar char="•"/>
            </a:pPr>
            <a:endParaRPr lang="en-US" sz="2400" b="1" dirty="0" smtClean="0">
              <a:solidFill>
                <a:schemeClr val="tx2">
                  <a:lumMod val="75000"/>
                </a:schemeClr>
              </a:solidFill>
            </a:endParaRPr>
          </a:p>
          <a:p>
            <a:pPr marL="231775" indent="-231775">
              <a:buClr>
                <a:srgbClr val="BE6954"/>
              </a:buClr>
              <a:buFont typeface="Arial" pitchFamily="34" charset="0"/>
              <a:buChar char="•"/>
            </a:pPr>
            <a:r>
              <a:rPr lang="en-US" sz="2400" b="1" dirty="0" smtClean="0">
                <a:solidFill>
                  <a:schemeClr val="tx2">
                    <a:lumMod val="75000"/>
                  </a:schemeClr>
                </a:solidFill>
              </a:rPr>
              <a:t>How will each scenario change your announcement strategy?</a:t>
            </a:r>
          </a:p>
          <a:p>
            <a:pPr marL="688975" lvl="2" indent="-231775">
              <a:buClr>
                <a:srgbClr val="BE6954"/>
              </a:buClr>
              <a:buFont typeface="Calibri" pitchFamily="34" charset="0"/>
              <a:buChar char="–"/>
            </a:pPr>
            <a:r>
              <a:rPr lang="en-US" sz="2400" dirty="0" smtClean="0">
                <a:solidFill>
                  <a:schemeClr val="tx2">
                    <a:lumMod val="75000"/>
                  </a:schemeClr>
                </a:solidFill>
              </a:rPr>
              <a:t>Plan how you would share unexpected results, </a:t>
            </a:r>
          </a:p>
          <a:p>
            <a:pPr marL="688975" lvl="2" indent="-231775">
              <a:buClr>
                <a:srgbClr val="BE6954"/>
              </a:buClr>
            </a:pPr>
            <a:r>
              <a:rPr lang="en-US" sz="2400" dirty="0" smtClean="0">
                <a:solidFill>
                  <a:schemeClr val="tx2">
                    <a:lumMod val="75000"/>
                  </a:schemeClr>
                </a:solidFill>
              </a:rPr>
              <a:t>	based on each scenario identified.</a:t>
            </a:r>
          </a:p>
          <a:p>
            <a:pPr marL="231775" indent="-231775">
              <a:buClr>
                <a:srgbClr val="BE6954"/>
              </a:buClr>
            </a:pPr>
            <a:endParaRPr lang="en-US" sz="2400" b="1" dirty="0" smtClean="0">
              <a:solidFill>
                <a:schemeClr val="tx2">
                  <a:lumMod val="75000"/>
                </a:schemeClr>
              </a:solidFill>
            </a:endParaRPr>
          </a:p>
          <a:p>
            <a:pPr marL="231775" indent="-231775">
              <a:buClr>
                <a:srgbClr val="BE6954"/>
              </a:buClr>
              <a:buFont typeface="Arial" pitchFamily="34" charset="0"/>
              <a:buChar char="•"/>
            </a:pPr>
            <a:r>
              <a:rPr lang="en-US" sz="2400" b="1" dirty="0" smtClean="0">
                <a:solidFill>
                  <a:schemeClr val="tx2">
                    <a:lumMod val="75000"/>
                  </a:schemeClr>
                </a:solidFill>
              </a:rPr>
              <a:t>Develop key messages for all </a:t>
            </a:r>
          </a:p>
          <a:p>
            <a:pPr marL="231775" indent="-231775">
              <a:buClr>
                <a:srgbClr val="BE6954"/>
              </a:buClr>
            </a:pPr>
            <a:r>
              <a:rPr lang="en-US" sz="2400" b="1" dirty="0" smtClean="0">
                <a:solidFill>
                  <a:schemeClr val="tx2">
                    <a:lumMod val="75000"/>
                  </a:schemeClr>
                </a:solidFill>
              </a:rPr>
              <a:t>	possible scenarios.</a:t>
            </a:r>
          </a:p>
          <a:p>
            <a:pPr marL="457200" lvl="3">
              <a:buClr>
                <a:srgbClr val="BE6954"/>
              </a:buClr>
              <a:buFont typeface="Calibri" pitchFamily="34" charset="0"/>
              <a:buChar char="–"/>
            </a:pPr>
            <a:r>
              <a:rPr lang="en-US" sz="2400" dirty="0" smtClean="0">
                <a:solidFill>
                  <a:schemeClr val="tx2">
                    <a:lumMod val="75000"/>
                  </a:schemeClr>
                </a:solidFill>
              </a:rPr>
              <a:t> An </a:t>
            </a:r>
            <a:r>
              <a:rPr lang="en-US" sz="2400" dirty="0">
                <a:solidFill>
                  <a:schemeClr val="tx2">
                    <a:lumMod val="75000"/>
                  </a:schemeClr>
                </a:solidFill>
              </a:rPr>
              <a:t>internal Q&amp;A is </a:t>
            </a:r>
            <a:r>
              <a:rPr lang="en-US" sz="2400" dirty="0" smtClean="0">
                <a:solidFill>
                  <a:schemeClr val="tx2">
                    <a:lumMod val="75000"/>
                  </a:schemeClr>
                </a:solidFill>
              </a:rPr>
              <a:t>a </a:t>
            </a:r>
          </a:p>
          <a:p>
            <a:pPr marL="457200" lvl="3">
              <a:buClr>
                <a:srgbClr val="BE6954"/>
              </a:buClr>
            </a:pPr>
            <a:r>
              <a:rPr lang="en-US" sz="2400" dirty="0" smtClean="0">
                <a:solidFill>
                  <a:schemeClr val="tx2">
                    <a:lumMod val="75000"/>
                  </a:schemeClr>
                </a:solidFill>
              </a:rPr>
              <a:t>   great </a:t>
            </a:r>
            <a:r>
              <a:rPr lang="en-US" sz="2400" dirty="0">
                <a:solidFill>
                  <a:schemeClr val="tx2">
                    <a:lumMod val="75000"/>
                  </a:schemeClr>
                </a:solidFill>
              </a:rPr>
              <a:t>tool for messaging.</a:t>
            </a:r>
          </a:p>
          <a:p>
            <a:pPr>
              <a:buClr>
                <a:srgbClr val="BE6954"/>
              </a:buClr>
            </a:pPr>
            <a:endParaRPr lang="en-US" sz="2400" b="1" dirty="0" smtClean="0">
              <a:solidFill>
                <a:schemeClr val="tx2">
                  <a:lumMod val="75000"/>
                </a:schemeClr>
              </a:solidFill>
            </a:endParaRPr>
          </a:p>
          <a:p>
            <a:pPr marL="688975" lvl="2" indent="-231775">
              <a:buClr>
                <a:srgbClr val="BE6954"/>
              </a:buClr>
            </a:pPr>
            <a:endParaRPr lang="en-US" sz="2400" dirty="0" smtClean="0">
              <a:solidFill>
                <a:schemeClr val="tx2">
                  <a:lumMod val="75000"/>
                </a:schemeClr>
              </a:solidFill>
            </a:endParaRPr>
          </a:p>
          <a:p>
            <a:pPr marL="231775" indent="-231775">
              <a:buClr>
                <a:srgbClr val="BE6954"/>
              </a:buClr>
              <a:buFont typeface="Arial" pitchFamily="34" charset="0"/>
              <a:buChar char="•"/>
            </a:pPr>
            <a:endParaRPr lang="en-US" sz="2400" dirty="0">
              <a:solidFill>
                <a:schemeClr val="tx2">
                  <a:lumMod val="75000"/>
                </a:schemeClr>
              </a:solidFill>
            </a:endParaRPr>
          </a:p>
        </p:txBody>
      </p:sp>
    </p:spTree>
    <p:extLst>
      <p:ext uri="{BB962C8B-B14F-4D97-AF65-F5344CB8AC3E}">
        <p14:creationId xmlns:p14="http://schemas.microsoft.com/office/powerpoint/2010/main" val="4062916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endParaRPr lang="en-US" dirty="0"/>
          </a:p>
        </p:txBody>
      </p:sp>
      <p:pic>
        <p:nvPicPr>
          <p:cNvPr id="4" name="Picture 3" descr="PowerPoint Layer.jpg"/>
          <p:cNvPicPr>
            <a:picLocks noChangeAspect="1"/>
          </p:cNvPicPr>
          <p:nvPr/>
        </p:nvPicPr>
        <p:blipFill>
          <a:blip r:embed="rId3" cstate="print"/>
          <a:stretch>
            <a:fillRect/>
          </a:stretch>
        </p:blipFill>
        <p:spPr>
          <a:xfrm>
            <a:off x="0" y="6248400"/>
            <a:ext cx="9144000" cy="609600"/>
          </a:xfrm>
          <a:prstGeom prst="rect">
            <a:avLst/>
          </a:prstGeom>
        </p:spPr>
      </p:pic>
      <p:pic>
        <p:nvPicPr>
          <p:cNvPr id="5" name="Picture 4" descr="Upper banner.jpg"/>
          <p:cNvPicPr>
            <a:picLocks noChangeAspect="1"/>
          </p:cNvPicPr>
          <p:nvPr/>
        </p:nvPicPr>
        <p:blipFill>
          <a:blip r:embed="rId4" cstate="print"/>
          <a:stretch>
            <a:fillRect/>
          </a:stretch>
        </p:blipFill>
        <p:spPr>
          <a:xfrm>
            <a:off x="0" y="868681"/>
            <a:ext cx="9144000" cy="42332"/>
          </a:xfrm>
          <a:prstGeom prst="rect">
            <a:avLst/>
          </a:prstGeom>
        </p:spPr>
      </p:pic>
      <p:sp>
        <p:nvSpPr>
          <p:cNvPr id="6" name="TextBox 5"/>
          <p:cNvSpPr txBox="1"/>
          <p:nvPr/>
        </p:nvSpPr>
        <p:spPr>
          <a:xfrm>
            <a:off x="228600" y="152400"/>
            <a:ext cx="8153400" cy="646331"/>
          </a:xfrm>
          <a:prstGeom prst="rect">
            <a:avLst/>
          </a:prstGeom>
          <a:noFill/>
        </p:spPr>
        <p:txBody>
          <a:bodyPr wrap="square" rtlCol="0">
            <a:spAutoFit/>
          </a:bodyPr>
          <a:lstStyle/>
          <a:p>
            <a:r>
              <a:rPr lang="en-US" sz="3600" b="1" dirty="0" smtClean="0">
                <a:solidFill>
                  <a:schemeClr val="tx2">
                    <a:lumMod val="75000"/>
                  </a:schemeClr>
                </a:solidFill>
              </a:rPr>
              <a:t>Summary</a:t>
            </a:r>
            <a:endParaRPr lang="en-US" sz="3600" b="1" dirty="0">
              <a:solidFill>
                <a:schemeClr val="tx2">
                  <a:lumMod val="75000"/>
                </a:schemeClr>
              </a:solidFill>
            </a:endParaRPr>
          </a:p>
        </p:txBody>
      </p:sp>
      <p:pic>
        <p:nvPicPr>
          <p:cNvPr id="8" name="Picture 7" descr="FHI360 logo_horizontal_white.png"/>
          <p:cNvPicPr>
            <a:picLocks noChangeAspect="1"/>
          </p:cNvPicPr>
          <p:nvPr/>
        </p:nvPicPr>
        <p:blipFill>
          <a:blip r:embed="rId5" cstate="print"/>
          <a:stretch>
            <a:fillRect/>
          </a:stretch>
        </p:blipFill>
        <p:spPr>
          <a:xfrm>
            <a:off x="7772400" y="6288259"/>
            <a:ext cx="1371600" cy="569741"/>
          </a:xfrm>
          <a:prstGeom prst="rect">
            <a:avLst/>
          </a:prstGeom>
        </p:spPr>
      </p:pic>
      <p:sp>
        <p:nvSpPr>
          <p:cNvPr id="9" name="Rectangle 8"/>
          <p:cNvSpPr/>
          <p:nvPr/>
        </p:nvSpPr>
        <p:spPr>
          <a:xfrm>
            <a:off x="381000" y="1219200"/>
            <a:ext cx="8153400" cy="4524315"/>
          </a:xfrm>
          <a:prstGeom prst="rect">
            <a:avLst/>
          </a:prstGeom>
        </p:spPr>
        <p:txBody>
          <a:bodyPr wrap="square">
            <a:spAutoFit/>
          </a:bodyPr>
          <a:lstStyle/>
          <a:p>
            <a:pPr marL="231775" lvl="1" indent="-231775">
              <a:buClr>
                <a:srgbClr val="BE6954"/>
              </a:buClr>
              <a:buFont typeface="Arial" pitchFamily="34" charset="0"/>
              <a:buChar char="•"/>
            </a:pPr>
            <a:r>
              <a:rPr lang="en-US" sz="2400" b="1" dirty="0" smtClean="0">
                <a:solidFill>
                  <a:schemeClr val="tx2">
                    <a:lumMod val="75000"/>
                  </a:schemeClr>
                </a:solidFill>
              </a:rPr>
              <a:t>Consider your goals, budget and environment when deciding how to attract media attention and launch your study.</a:t>
            </a:r>
          </a:p>
          <a:p>
            <a:pPr marL="231775" lvl="1" indent="-231775">
              <a:buClr>
                <a:srgbClr val="BE6954"/>
              </a:buClr>
            </a:pPr>
            <a:endParaRPr lang="en-US" sz="2400" b="1" dirty="0" smtClean="0">
              <a:solidFill>
                <a:schemeClr val="tx2">
                  <a:lumMod val="75000"/>
                </a:schemeClr>
              </a:solidFill>
            </a:endParaRPr>
          </a:p>
          <a:p>
            <a:pPr marL="231775" lvl="1" indent="-231775">
              <a:buClr>
                <a:srgbClr val="BE6954"/>
              </a:buClr>
              <a:buFont typeface="Arial" pitchFamily="34" charset="0"/>
              <a:buChar char="•"/>
            </a:pPr>
            <a:r>
              <a:rPr lang="en-US" sz="2400" b="1" dirty="0" smtClean="0">
                <a:solidFill>
                  <a:schemeClr val="tx2">
                    <a:lumMod val="75000"/>
                  </a:schemeClr>
                </a:solidFill>
              </a:rPr>
              <a:t>Informed staff and stakeholders are your trial’s most reliable ambassadors.</a:t>
            </a:r>
          </a:p>
          <a:p>
            <a:pPr marL="231775" lvl="1" indent="-231775">
              <a:buClr>
                <a:srgbClr val="BE6954"/>
              </a:buClr>
              <a:buFont typeface="Arial" pitchFamily="34" charset="0"/>
              <a:buChar char="•"/>
            </a:pPr>
            <a:endParaRPr lang="en-US" sz="2400" b="1" dirty="0" smtClean="0">
              <a:solidFill>
                <a:schemeClr val="tx2">
                  <a:lumMod val="75000"/>
                </a:schemeClr>
              </a:solidFill>
            </a:endParaRPr>
          </a:p>
          <a:p>
            <a:pPr marL="231775" lvl="1" indent="-231775">
              <a:buClr>
                <a:srgbClr val="BE6954"/>
              </a:buClr>
              <a:buFont typeface="Arial" pitchFamily="34" charset="0"/>
              <a:buChar char="•"/>
            </a:pPr>
            <a:r>
              <a:rPr lang="en-US" sz="2400" b="1" dirty="0" smtClean="0">
                <a:solidFill>
                  <a:schemeClr val="tx2">
                    <a:lumMod val="75000"/>
                  </a:schemeClr>
                </a:solidFill>
              </a:rPr>
              <a:t>Monitoring media coverage and stakeholder concerns will help you anticipate and address emerging issues.</a:t>
            </a:r>
          </a:p>
          <a:p>
            <a:pPr marL="231775" lvl="1" indent="-231775">
              <a:buClr>
                <a:srgbClr val="BE6954"/>
              </a:buClr>
              <a:buFont typeface="Arial" pitchFamily="34" charset="0"/>
              <a:buChar char="•"/>
            </a:pPr>
            <a:endParaRPr lang="en-US" sz="2400" b="1" dirty="0" smtClean="0">
              <a:solidFill>
                <a:schemeClr val="tx2">
                  <a:lumMod val="75000"/>
                </a:schemeClr>
              </a:solidFill>
            </a:endParaRPr>
          </a:p>
          <a:p>
            <a:pPr marL="231775" lvl="1" indent="-231775">
              <a:buClr>
                <a:srgbClr val="BE6954"/>
              </a:buClr>
              <a:buFont typeface="Arial" pitchFamily="34" charset="0"/>
              <a:buChar char="•"/>
            </a:pPr>
            <a:r>
              <a:rPr lang="en-US" sz="2400" b="1" dirty="0" smtClean="0">
                <a:solidFill>
                  <a:schemeClr val="tx2">
                    <a:lumMod val="75000"/>
                  </a:schemeClr>
                </a:solidFill>
              </a:rPr>
              <a:t>Communications should be respectful, transparent and courteous. Never underestimate the importance of tone.</a:t>
            </a:r>
          </a:p>
          <a:p>
            <a:endParaRPr 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pic>
        <p:nvPicPr>
          <p:cNvPr id="4" name="Picture 3" descr="PowerPoint Layer.jpg"/>
          <p:cNvPicPr>
            <a:picLocks noChangeAspect="1"/>
          </p:cNvPicPr>
          <p:nvPr/>
        </p:nvPicPr>
        <p:blipFill>
          <a:blip r:embed="rId3" cstate="print"/>
          <a:stretch>
            <a:fillRect/>
          </a:stretch>
        </p:blipFill>
        <p:spPr>
          <a:xfrm>
            <a:off x="0" y="6248400"/>
            <a:ext cx="9144000" cy="609600"/>
          </a:xfrm>
          <a:prstGeom prst="rect">
            <a:avLst/>
          </a:prstGeom>
        </p:spPr>
      </p:pic>
      <p:pic>
        <p:nvPicPr>
          <p:cNvPr id="5" name="Picture 4" descr="Upper banner.jpg"/>
          <p:cNvPicPr>
            <a:picLocks noChangeAspect="1"/>
          </p:cNvPicPr>
          <p:nvPr/>
        </p:nvPicPr>
        <p:blipFill>
          <a:blip r:embed="rId4" cstate="print"/>
          <a:stretch>
            <a:fillRect/>
          </a:stretch>
        </p:blipFill>
        <p:spPr>
          <a:xfrm>
            <a:off x="0" y="868681"/>
            <a:ext cx="9144000" cy="42332"/>
          </a:xfrm>
          <a:prstGeom prst="rect">
            <a:avLst/>
          </a:prstGeom>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p>
        </p:txBody>
      </p:sp>
      <p:sp>
        <p:nvSpPr>
          <p:cNvPr id="8"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p:txBody>
      </p:sp>
      <p:sp>
        <p:nvSpPr>
          <p:cNvPr id="9" name="TextBox 8"/>
          <p:cNvSpPr txBox="1"/>
          <p:nvPr/>
        </p:nvSpPr>
        <p:spPr>
          <a:xfrm>
            <a:off x="228600" y="152400"/>
            <a:ext cx="8001000" cy="646331"/>
          </a:xfrm>
          <a:prstGeom prst="rect">
            <a:avLst/>
          </a:prstGeom>
          <a:noFill/>
        </p:spPr>
        <p:txBody>
          <a:bodyPr wrap="square" rtlCol="0">
            <a:spAutoFit/>
          </a:bodyPr>
          <a:lstStyle/>
          <a:p>
            <a:r>
              <a:rPr lang="en-US" sz="3600" b="1" dirty="0" smtClean="0">
                <a:solidFill>
                  <a:schemeClr val="tx2">
                    <a:lumMod val="75000"/>
                  </a:schemeClr>
                </a:solidFill>
              </a:rPr>
              <a:t>For More Information</a:t>
            </a:r>
            <a:endParaRPr lang="en-US" sz="3600" b="1" dirty="0">
              <a:solidFill>
                <a:schemeClr val="tx2">
                  <a:lumMod val="75000"/>
                </a:schemeClr>
              </a:solidFill>
            </a:endParaRPr>
          </a:p>
        </p:txBody>
      </p:sp>
      <p:sp>
        <p:nvSpPr>
          <p:cNvPr id="10" name="TextBox 9"/>
          <p:cNvSpPr txBox="1"/>
          <p:nvPr/>
        </p:nvSpPr>
        <p:spPr>
          <a:xfrm>
            <a:off x="762000" y="2514600"/>
            <a:ext cx="8610600" cy="1200329"/>
          </a:xfrm>
          <a:prstGeom prst="rect">
            <a:avLst/>
          </a:prstGeom>
          <a:noFill/>
        </p:spPr>
        <p:txBody>
          <a:bodyPr wrap="square" rtlCol="0">
            <a:spAutoFit/>
          </a:bodyPr>
          <a:lstStyle/>
          <a:p>
            <a:pPr>
              <a:buClr>
                <a:schemeClr val="tx2">
                  <a:lumMod val="75000"/>
                </a:schemeClr>
              </a:buClr>
            </a:pPr>
            <a:endParaRPr lang="en-US" sz="3600" dirty="0" smtClean="0">
              <a:solidFill>
                <a:srgbClr val="84A1B3"/>
              </a:solidFill>
            </a:endParaRPr>
          </a:p>
          <a:p>
            <a:pPr>
              <a:buClr>
                <a:srgbClr val="BE6952"/>
              </a:buClr>
              <a:buFont typeface="Arial" pitchFamily="34" charset="0"/>
              <a:buChar char="•"/>
            </a:pPr>
            <a:r>
              <a:rPr lang="en-US" sz="3600" dirty="0" smtClean="0">
                <a:solidFill>
                  <a:srgbClr val="84A1B3"/>
                </a:solidFill>
              </a:rPr>
              <a:t> </a:t>
            </a:r>
            <a:r>
              <a:rPr lang="en-US" sz="3600" dirty="0">
                <a:solidFill>
                  <a:schemeClr val="tx2">
                    <a:lumMod val="75000"/>
                  </a:schemeClr>
                </a:solidFill>
              </a:rPr>
              <a:t>publications@fhi360.org</a:t>
            </a:r>
          </a:p>
        </p:txBody>
      </p:sp>
      <p:pic>
        <p:nvPicPr>
          <p:cNvPr id="12" name="Picture 11" descr="FHI360 logo_horizontal_white.png"/>
          <p:cNvPicPr>
            <a:picLocks noChangeAspect="1"/>
          </p:cNvPicPr>
          <p:nvPr/>
        </p:nvPicPr>
        <p:blipFill>
          <a:blip r:embed="rId5" cstate="print"/>
          <a:stretch>
            <a:fillRect/>
          </a:stretch>
        </p:blipFill>
        <p:spPr>
          <a:xfrm>
            <a:off x="7772400" y="6288258"/>
            <a:ext cx="1371600" cy="56974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Layer.jpg"/>
          <p:cNvPicPr>
            <a:picLocks noChangeAspect="1"/>
          </p:cNvPicPr>
          <p:nvPr/>
        </p:nvPicPr>
        <p:blipFill>
          <a:blip r:embed="rId3" cstate="print"/>
          <a:stretch>
            <a:fillRect/>
          </a:stretch>
        </p:blipFill>
        <p:spPr>
          <a:xfrm>
            <a:off x="0" y="6248400"/>
            <a:ext cx="9144000" cy="609600"/>
          </a:xfrm>
          <a:prstGeom prst="rect">
            <a:avLst/>
          </a:prstGeom>
        </p:spPr>
      </p:pic>
      <p:pic>
        <p:nvPicPr>
          <p:cNvPr id="5" name="Picture 4" descr="Upper banner.jpg"/>
          <p:cNvPicPr>
            <a:picLocks noChangeAspect="1"/>
          </p:cNvPicPr>
          <p:nvPr/>
        </p:nvPicPr>
        <p:blipFill>
          <a:blip r:embed="rId4" cstate="print"/>
          <a:stretch>
            <a:fillRect/>
          </a:stretch>
        </p:blipFill>
        <p:spPr>
          <a:xfrm>
            <a:off x="0" y="868681"/>
            <a:ext cx="9144000" cy="42332"/>
          </a:xfrm>
          <a:prstGeom prst="rect">
            <a:avLst/>
          </a:prstGeom>
        </p:spPr>
      </p:pic>
      <p:sp>
        <p:nvSpPr>
          <p:cNvPr id="6" name="TextBox 5"/>
          <p:cNvSpPr txBox="1"/>
          <p:nvPr/>
        </p:nvSpPr>
        <p:spPr>
          <a:xfrm>
            <a:off x="228600" y="152400"/>
            <a:ext cx="8153400" cy="646331"/>
          </a:xfrm>
          <a:prstGeom prst="rect">
            <a:avLst/>
          </a:prstGeom>
          <a:noFill/>
        </p:spPr>
        <p:txBody>
          <a:bodyPr wrap="square" rtlCol="0">
            <a:spAutoFit/>
          </a:bodyPr>
          <a:lstStyle/>
          <a:p>
            <a:r>
              <a:rPr lang="en-US" sz="3600" b="1" dirty="0" smtClean="0">
                <a:solidFill>
                  <a:schemeClr val="tx2">
                    <a:lumMod val="75000"/>
                  </a:schemeClr>
                </a:solidFill>
              </a:rPr>
              <a:t>Overview</a:t>
            </a:r>
            <a:endParaRPr lang="en-US" sz="3600" b="1" dirty="0">
              <a:solidFill>
                <a:schemeClr val="tx2">
                  <a:lumMod val="75000"/>
                </a:schemeClr>
              </a:solidFill>
            </a:endParaRPr>
          </a:p>
        </p:txBody>
      </p:sp>
      <p:pic>
        <p:nvPicPr>
          <p:cNvPr id="8" name="Picture 7" descr="FHI360 logo_horizontal_white.png"/>
          <p:cNvPicPr>
            <a:picLocks noChangeAspect="1"/>
          </p:cNvPicPr>
          <p:nvPr/>
        </p:nvPicPr>
        <p:blipFill>
          <a:blip r:embed="rId5" cstate="print"/>
          <a:stretch>
            <a:fillRect/>
          </a:stretch>
        </p:blipFill>
        <p:spPr>
          <a:xfrm>
            <a:off x="7772400" y="6288259"/>
            <a:ext cx="1371600" cy="569741"/>
          </a:xfrm>
          <a:prstGeom prst="rect">
            <a:avLst/>
          </a:prstGeom>
        </p:spPr>
      </p:pic>
      <p:sp>
        <p:nvSpPr>
          <p:cNvPr id="9" name="Rectangle 8"/>
          <p:cNvSpPr/>
          <p:nvPr/>
        </p:nvSpPr>
        <p:spPr>
          <a:xfrm>
            <a:off x="685800" y="1447800"/>
            <a:ext cx="8077200" cy="3508653"/>
          </a:xfrm>
          <a:prstGeom prst="rect">
            <a:avLst/>
          </a:prstGeom>
        </p:spPr>
        <p:txBody>
          <a:bodyPr wrap="square">
            <a:spAutoFit/>
          </a:bodyPr>
          <a:lstStyle/>
          <a:p>
            <a:pPr>
              <a:buClr>
                <a:srgbClr val="BE6954"/>
              </a:buClr>
            </a:pPr>
            <a:r>
              <a:rPr lang="en-US" sz="2400" b="1" dirty="0" smtClean="0">
                <a:solidFill>
                  <a:schemeClr val="tx2">
                    <a:lumMod val="75000"/>
                  </a:schemeClr>
                </a:solidFill>
              </a:rPr>
              <a:t>This session </a:t>
            </a:r>
            <a:r>
              <a:rPr lang="en-US" sz="2400" b="1" smtClean="0">
                <a:solidFill>
                  <a:schemeClr val="tx2">
                    <a:lumMod val="75000"/>
                  </a:schemeClr>
                </a:solidFill>
              </a:rPr>
              <a:t>will cover how to</a:t>
            </a:r>
            <a:r>
              <a:rPr lang="en-US" sz="2400" b="1" dirty="0" smtClean="0">
                <a:solidFill>
                  <a:schemeClr val="tx2">
                    <a:lumMod val="75000"/>
                  </a:schemeClr>
                </a:solidFill>
              </a:rPr>
              <a:t>: </a:t>
            </a:r>
          </a:p>
          <a:p>
            <a:pPr>
              <a:buClr>
                <a:srgbClr val="BE6954"/>
              </a:buClr>
              <a:buFont typeface="Calibri" pitchFamily="34" charset="0"/>
              <a:buChar char="–"/>
            </a:pPr>
            <a:endParaRPr lang="en-US" sz="2400" b="1" dirty="0" smtClean="0">
              <a:solidFill>
                <a:schemeClr val="tx2">
                  <a:lumMod val="75000"/>
                </a:schemeClr>
              </a:solidFill>
            </a:endParaRPr>
          </a:p>
          <a:p>
            <a:pPr marL="804863" lvl="1" indent="-342900">
              <a:spcBef>
                <a:spcPts val="576"/>
              </a:spcBef>
              <a:buClr>
                <a:srgbClr val="BE6954"/>
              </a:buClr>
              <a:buFont typeface="Arial" pitchFamily="34" charset="0"/>
              <a:buChar char="•"/>
            </a:pPr>
            <a:r>
              <a:rPr lang="en-US" sz="2400" dirty="0" smtClean="0">
                <a:solidFill>
                  <a:schemeClr val="tx2">
                    <a:lumMod val="75000"/>
                  </a:schemeClr>
                </a:solidFill>
              </a:rPr>
              <a:t>Announce your trial</a:t>
            </a:r>
          </a:p>
          <a:p>
            <a:pPr marL="804863" lvl="1" indent="-342900">
              <a:spcBef>
                <a:spcPts val="576"/>
              </a:spcBef>
              <a:buClr>
                <a:srgbClr val="BE6954"/>
              </a:buClr>
              <a:buFont typeface="Arial" pitchFamily="34" charset="0"/>
              <a:buChar char="•"/>
            </a:pPr>
            <a:r>
              <a:rPr lang="en-US" sz="2400" dirty="0" smtClean="0">
                <a:solidFill>
                  <a:schemeClr val="tx2">
                    <a:lumMod val="75000"/>
                  </a:schemeClr>
                </a:solidFill>
              </a:rPr>
              <a:t>Maintain good communications</a:t>
            </a:r>
          </a:p>
          <a:p>
            <a:pPr marL="804863" lvl="1" indent="-342900">
              <a:spcBef>
                <a:spcPts val="576"/>
              </a:spcBef>
              <a:buClr>
                <a:srgbClr val="BE6954"/>
              </a:buClr>
              <a:buFont typeface="Arial" pitchFamily="34" charset="0"/>
              <a:buChar char="•"/>
            </a:pPr>
            <a:r>
              <a:rPr lang="en-US" sz="2400" dirty="0" smtClean="0">
                <a:solidFill>
                  <a:schemeClr val="tx2">
                    <a:lumMod val="75000"/>
                  </a:schemeClr>
                </a:solidFill>
              </a:rPr>
              <a:t>Communicate with key stakeholders</a:t>
            </a:r>
          </a:p>
          <a:p>
            <a:pPr marL="804863" lvl="1" indent="-342900">
              <a:spcBef>
                <a:spcPts val="576"/>
              </a:spcBef>
              <a:buClr>
                <a:srgbClr val="BE6954"/>
              </a:buClr>
              <a:buFont typeface="Arial" pitchFamily="34" charset="0"/>
              <a:buChar char="•"/>
            </a:pPr>
            <a:r>
              <a:rPr lang="en-US" sz="2400" dirty="0" smtClean="0">
                <a:solidFill>
                  <a:schemeClr val="tx2">
                    <a:lumMod val="75000"/>
                  </a:schemeClr>
                </a:solidFill>
              </a:rPr>
              <a:t>Track emerging issues</a:t>
            </a:r>
          </a:p>
          <a:p>
            <a:pPr marL="804863" lvl="1" indent="-342900">
              <a:spcBef>
                <a:spcPts val="576"/>
              </a:spcBef>
              <a:buClr>
                <a:srgbClr val="BE6954"/>
              </a:buClr>
              <a:buFont typeface="Arial" pitchFamily="34" charset="0"/>
              <a:buChar char="•"/>
            </a:pPr>
            <a:r>
              <a:rPr lang="en-US" sz="2400" dirty="0" smtClean="0">
                <a:solidFill>
                  <a:schemeClr val="tx2">
                    <a:lumMod val="75000"/>
                  </a:schemeClr>
                </a:solidFill>
              </a:rPr>
              <a:t>Prepare for various trial outcomes</a:t>
            </a:r>
          </a:p>
          <a:p>
            <a:pPr marL="741363" indent="-279400">
              <a:spcBef>
                <a:spcPts val="576"/>
              </a:spcBef>
            </a:pPr>
            <a:endParaRPr 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endParaRPr lang="en-US" dirty="0"/>
          </a:p>
        </p:txBody>
      </p:sp>
      <p:pic>
        <p:nvPicPr>
          <p:cNvPr id="4" name="Picture 3" descr="PowerPoint Layer.jpg"/>
          <p:cNvPicPr>
            <a:picLocks noChangeAspect="1"/>
          </p:cNvPicPr>
          <p:nvPr/>
        </p:nvPicPr>
        <p:blipFill>
          <a:blip r:embed="rId3" cstate="print"/>
          <a:stretch>
            <a:fillRect/>
          </a:stretch>
        </p:blipFill>
        <p:spPr>
          <a:xfrm>
            <a:off x="0" y="6248400"/>
            <a:ext cx="9144000" cy="609600"/>
          </a:xfrm>
          <a:prstGeom prst="rect">
            <a:avLst/>
          </a:prstGeom>
        </p:spPr>
      </p:pic>
      <p:pic>
        <p:nvPicPr>
          <p:cNvPr id="5" name="Picture 4" descr="Upper banner.jpg"/>
          <p:cNvPicPr>
            <a:picLocks noChangeAspect="1"/>
          </p:cNvPicPr>
          <p:nvPr/>
        </p:nvPicPr>
        <p:blipFill>
          <a:blip r:embed="rId4" cstate="print"/>
          <a:stretch>
            <a:fillRect/>
          </a:stretch>
        </p:blipFill>
        <p:spPr>
          <a:xfrm>
            <a:off x="0" y="868681"/>
            <a:ext cx="9144000" cy="42332"/>
          </a:xfrm>
          <a:prstGeom prst="rect">
            <a:avLst/>
          </a:prstGeom>
        </p:spPr>
      </p:pic>
      <p:sp>
        <p:nvSpPr>
          <p:cNvPr id="6" name="TextBox 5"/>
          <p:cNvSpPr txBox="1"/>
          <p:nvPr/>
        </p:nvSpPr>
        <p:spPr>
          <a:xfrm>
            <a:off x="228600" y="152400"/>
            <a:ext cx="8153400" cy="646331"/>
          </a:xfrm>
          <a:prstGeom prst="rect">
            <a:avLst/>
          </a:prstGeom>
          <a:noFill/>
        </p:spPr>
        <p:txBody>
          <a:bodyPr wrap="square" rtlCol="0">
            <a:spAutoFit/>
          </a:bodyPr>
          <a:lstStyle/>
          <a:p>
            <a:r>
              <a:rPr lang="en-US" sz="3600" b="1" dirty="0" smtClean="0">
                <a:solidFill>
                  <a:schemeClr val="tx2">
                    <a:lumMod val="75000"/>
                  </a:schemeClr>
                </a:solidFill>
              </a:rPr>
              <a:t>Announcing your Trial Launch</a:t>
            </a:r>
            <a:endParaRPr lang="en-US" sz="3600" b="1" dirty="0">
              <a:solidFill>
                <a:schemeClr val="tx2">
                  <a:lumMod val="75000"/>
                </a:schemeClr>
              </a:solidFill>
            </a:endParaRPr>
          </a:p>
        </p:txBody>
      </p:sp>
      <p:pic>
        <p:nvPicPr>
          <p:cNvPr id="8" name="Picture 7" descr="FHI360 logo_horizontal_white.png"/>
          <p:cNvPicPr>
            <a:picLocks noChangeAspect="1"/>
          </p:cNvPicPr>
          <p:nvPr/>
        </p:nvPicPr>
        <p:blipFill>
          <a:blip r:embed="rId5" cstate="print"/>
          <a:stretch>
            <a:fillRect/>
          </a:stretch>
        </p:blipFill>
        <p:spPr>
          <a:xfrm>
            <a:off x="7772400" y="6288259"/>
            <a:ext cx="1371600" cy="569741"/>
          </a:xfrm>
          <a:prstGeom prst="rect">
            <a:avLst/>
          </a:prstGeom>
        </p:spPr>
      </p:pic>
      <p:sp>
        <p:nvSpPr>
          <p:cNvPr id="9" name="Rectangle 8"/>
          <p:cNvSpPr/>
          <p:nvPr/>
        </p:nvSpPr>
        <p:spPr>
          <a:xfrm>
            <a:off x="228600" y="1447800"/>
            <a:ext cx="3886200" cy="4524315"/>
          </a:xfrm>
          <a:prstGeom prst="rect">
            <a:avLst/>
          </a:prstGeom>
        </p:spPr>
        <p:txBody>
          <a:bodyPr wrap="square">
            <a:spAutoFit/>
          </a:bodyPr>
          <a:lstStyle/>
          <a:p>
            <a:pPr marL="231775" indent="-231775">
              <a:buClr>
                <a:srgbClr val="BE6954"/>
              </a:buClr>
              <a:buFont typeface="Arial" pitchFamily="34" charset="0"/>
              <a:buChar char="•"/>
            </a:pPr>
            <a:r>
              <a:rPr lang="en-US" sz="2400" b="1" dirty="0" smtClean="0">
                <a:solidFill>
                  <a:schemeClr val="tx2">
                    <a:lumMod val="75000"/>
                  </a:schemeClr>
                </a:solidFill>
              </a:rPr>
              <a:t>Environmental scans can help you determine how to launch.</a:t>
            </a:r>
          </a:p>
          <a:p>
            <a:pPr marL="404813" lvl="1" indent="-225425">
              <a:buClr>
                <a:srgbClr val="BE6954"/>
              </a:buClr>
              <a:buFont typeface="Calibri" pitchFamily="34" charset="0"/>
              <a:buChar char="–"/>
            </a:pPr>
            <a:r>
              <a:rPr lang="en-US" sz="2400" dirty="0" smtClean="0">
                <a:solidFill>
                  <a:schemeClr val="tx2">
                    <a:lumMod val="75000"/>
                  </a:schemeClr>
                </a:solidFill>
              </a:rPr>
              <a:t>Do you want media coverage?</a:t>
            </a:r>
          </a:p>
          <a:p>
            <a:pPr marL="404813" lvl="1" indent="-225425">
              <a:buClr>
                <a:srgbClr val="BE6954"/>
              </a:buClr>
              <a:buFont typeface="Calibri" pitchFamily="34" charset="0"/>
              <a:buChar char="–"/>
            </a:pPr>
            <a:r>
              <a:rPr lang="en-US" sz="2400" dirty="0" smtClean="0">
                <a:solidFill>
                  <a:schemeClr val="tx2">
                    <a:lumMod val="75000"/>
                  </a:schemeClr>
                </a:solidFill>
              </a:rPr>
              <a:t>Do you host an event or send out a media release?</a:t>
            </a:r>
          </a:p>
          <a:p>
            <a:pPr lvl="1"/>
            <a:endParaRPr lang="en-US" sz="2400" b="1" dirty="0" smtClean="0">
              <a:solidFill>
                <a:schemeClr val="tx2">
                  <a:lumMod val="75000"/>
                </a:schemeClr>
              </a:solidFill>
            </a:endParaRPr>
          </a:p>
          <a:p>
            <a:pPr marL="231775" indent="-231775">
              <a:buClr>
                <a:srgbClr val="BE6954"/>
              </a:buClr>
              <a:buFont typeface="Arial" pitchFamily="34" charset="0"/>
              <a:buChar char="•"/>
            </a:pPr>
            <a:r>
              <a:rPr lang="en-US" sz="2400" b="1" dirty="0" smtClean="0">
                <a:solidFill>
                  <a:schemeClr val="tx2">
                    <a:lumMod val="75000"/>
                  </a:schemeClr>
                </a:solidFill>
              </a:rPr>
              <a:t>Base your launch strategy on the goals and objectives of the trial.</a:t>
            </a:r>
          </a:p>
          <a:p>
            <a:endParaRPr lang="en-US" sz="2400" dirty="0">
              <a:solidFill>
                <a:schemeClr val="tx2">
                  <a:lumMod val="75000"/>
                </a:schemeClr>
              </a:solidFill>
            </a:endParaRPr>
          </a:p>
        </p:txBody>
      </p:sp>
      <p:pic>
        <p:nvPicPr>
          <p:cNvPr id="14" name="Picture 13" descr="media training Deb's ElevatorTalkExercise.jpg"/>
          <p:cNvPicPr>
            <a:picLocks noChangeAspect="1"/>
          </p:cNvPicPr>
          <p:nvPr/>
        </p:nvPicPr>
        <p:blipFill>
          <a:blip r:embed="rId6" cstate="print"/>
          <a:srcRect r="5882"/>
          <a:stretch>
            <a:fillRect/>
          </a:stretch>
        </p:blipFill>
        <p:spPr>
          <a:xfrm>
            <a:off x="4114800" y="1447800"/>
            <a:ext cx="4876800" cy="3886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endParaRPr lang="en-US" dirty="0"/>
          </a:p>
        </p:txBody>
      </p:sp>
      <p:pic>
        <p:nvPicPr>
          <p:cNvPr id="4" name="Picture 3" descr="PowerPoint Layer.jpg"/>
          <p:cNvPicPr>
            <a:picLocks noChangeAspect="1"/>
          </p:cNvPicPr>
          <p:nvPr/>
        </p:nvPicPr>
        <p:blipFill>
          <a:blip r:embed="rId3" cstate="print"/>
          <a:stretch>
            <a:fillRect/>
          </a:stretch>
        </p:blipFill>
        <p:spPr>
          <a:xfrm>
            <a:off x="0" y="6248400"/>
            <a:ext cx="9144000" cy="609600"/>
          </a:xfrm>
          <a:prstGeom prst="rect">
            <a:avLst/>
          </a:prstGeom>
        </p:spPr>
      </p:pic>
      <p:pic>
        <p:nvPicPr>
          <p:cNvPr id="5" name="Picture 4" descr="Upper banner.jpg"/>
          <p:cNvPicPr>
            <a:picLocks noChangeAspect="1"/>
          </p:cNvPicPr>
          <p:nvPr/>
        </p:nvPicPr>
        <p:blipFill>
          <a:blip r:embed="rId4" cstate="print"/>
          <a:stretch>
            <a:fillRect/>
          </a:stretch>
        </p:blipFill>
        <p:spPr>
          <a:xfrm>
            <a:off x="0" y="868681"/>
            <a:ext cx="9144000" cy="42332"/>
          </a:xfrm>
          <a:prstGeom prst="rect">
            <a:avLst/>
          </a:prstGeom>
        </p:spPr>
      </p:pic>
      <p:sp>
        <p:nvSpPr>
          <p:cNvPr id="6" name="TextBox 5"/>
          <p:cNvSpPr txBox="1"/>
          <p:nvPr/>
        </p:nvSpPr>
        <p:spPr>
          <a:xfrm>
            <a:off x="228600" y="152400"/>
            <a:ext cx="8153400" cy="646331"/>
          </a:xfrm>
          <a:prstGeom prst="rect">
            <a:avLst/>
          </a:prstGeom>
          <a:noFill/>
        </p:spPr>
        <p:txBody>
          <a:bodyPr wrap="square" rtlCol="0">
            <a:spAutoFit/>
          </a:bodyPr>
          <a:lstStyle/>
          <a:p>
            <a:r>
              <a:rPr lang="en-US" sz="3600" b="1" dirty="0" smtClean="0">
                <a:solidFill>
                  <a:schemeClr val="tx2">
                    <a:lumMod val="75000"/>
                  </a:schemeClr>
                </a:solidFill>
              </a:rPr>
              <a:t>Sample Strategies</a:t>
            </a:r>
            <a:endParaRPr lang="en-US" sz="3600" b="1" dirty="0">
              <a:solidFill>
                <a:schemeClr val="tx2">
                  <a:lumMod val="75000"/>
                </a:schemeClr>
              </a:solidFill>
            </a:endParaRPr>
          </a:p>
        </p:txBody>
      </p:sp>
      <p:pic>
        <p:nvPicPr>
          <p:cNvPr id="8" name="Picture 7" descr="FHI360 logo_horizontal_white.png"/>
          <p:cNvPicPr>
            <a:picLocks noChangeAspect="1"/>
          </p:cNvPicPr>
          <p:nvPr/>
        </p:nvPicPr>
        <p:blipFill>
          <a:blip r:embed="rId5" cstate="print"/>
          <a:stretch>
            <a:fillRect/>
          </a:stretch>
        </p:blipFill>
        <p:spPr>
          <a:xfrm>
            <a:off x="7772400" y="6288259"/>
            <a:ext cx="1371600" cy="569741"/>
          </a:xfrm>
          <a:prstGeom prst="rect">
            <a:avLst/>
          </a:prstGeom>
        </p:spPr>
      </p:pic>
      <p:sp>
        <p:nvSpPr>
          <p:cNvPr id="9" name="Rectangle 8"/>
          <p:cNvSpPr/>
          <p:nvPr/>
        </p:nvSpPr>
        <p:spPr>
          <a:xfrm>
            <a:off x="685800" y="1447800"/>
            <a:ext cx="8153400" cy="4832092"/>
          </a:xfrm>
          <a:prstGeom prst="rect">
            <a:avLst/>
          </a:prstGeom>
        </p:spPr>
        <p:txBody>
          <a:bodyPr wrap="square">
            <a:spAutoFit/>
          </a:bodyPr>
          <a:lstStyle/>
          <a:p>
            <a:pPr marL="231775" indent="-231775">
              <a:buClr>
                <a:srgbClr val="BE6954"/>
              </a:buClr>
              <a:buFont typeface="Arial" pitchFamily="34" charset="0"/>
              <a:buChar char="•"/>
            </a:pPr>
            <a:r>
              <a:rPr lang="en-US" sz="2400" b="1" dirty="0" smtClean="0">
                <a:solidFill>
                  <a:schemeClr val="tx2">
                    <a:lumMod val="75000"/>
                  </a:schemeClr>
                </a:solidFill>
              </a:rPr>
              <a:t>Early government </a:t>
            </a:r>
            <a:r>
              <a:rPr lang="en-US" sz="2400" b="1" dirty="0">
                <a:solidFill>
                  <a:schemeClr val="tx2">
                    <a:lumMod val="75000"/>
                  </a:schemeClr>
                </a:solidFill>
              </a:rPr>
              <a:t>i</a:t>
            </a:r>
            <a:r>
              <a:rPr lang="en-US" sz="2400" b="1" dirty="0" smtClean="0">
                <a:solidFill>
                  <a:schemeClr val="tx2">
                    <a:lumMod val="75000"/>
                  </a:schemeClr>
                </a:solidFill>
              </a:rPr>
              <a:t>nvolvement</a:t>
            </a:r>
          </a:p>
          <a:p>
            <a:pPr marL="682625" lvl="1" indent="-225425">
              <a:buClr>
                <a:srgbClr val="BE6954"/>
              </a:buClr>
              <a:buFont typeface="Calibri" pitchFamily="34" charset="0"/>
              <a:buChar char="–"/>
            </a:pPr>
            <a:r>
              <a:rPr lang="en-US" sz="2400" dirty="0" smtClean="0">
                <a:solidFill>
                  <a:schemeClr val="tx2">
                    <a:lumMod val="75000"/>
                  </a:schemeClr>
                </a:solidFill>
              </a:rPr>
              <a:t>MDP 301 (Pro 2000) included the Zambian Minister of Health, generating greater media coverage.</a:t>
            </a:r>
          </a:p>
          <a:p>
            <a:pPr lvl="1">
              <a:buClr>
                <a:srgbClr val="BE6954"/>
              </a:buClr>
              <a:buFont typeface="Arial" pitchFamily="34" charset="0"/>
              <a:buChar char="•"/>
            </a:pPr>
            <a:endParaRPr lang="en-US" sz="2400" b="1" dirty="0" smtClean="0">
              <a:solidFill>
                <a:schemeClr val="tx2">
                  <a:lumMod val="75000"/>
                </a:schemeClr>
              </a:solidFill>
            </a:endParaRPr>
          </a:p>
          <a:p>
            <a:pPr marL="231775" indent="-231775">
              <a:buClr>
                <a:srgbClr val="BE6954"/>
              </a:buClr>
              <a:buFont typeface="Arial" pitchFamily="34" charset="0"/>
              <a:buChar char="•"/>
            </a:pPr>
            <a:r>
              <a:rPr lang="en-US" sz="2400" b="1" dirty="0" smtClean="0">
                <a:solidFill>
                  <a:schemeClr val="tx2">
                    <a:lumMod val="75000"/>
                  </a:schemeClr>
                </a:solidFill>
              </a:rPr>
              <a:t>Tiered strategy</a:t>
            </a:r>
          </a:p>
          <a:p>
            <a:pPr marL="682625" lvl="1" indent="-225425">
              <a:buClr>
                <a:srgbClr val="BE6954"/>
              </a:buClr>
              <a:buFont typeface="Calibri" pitchFamily="34" charset="0"/>
              <a:buChar char="–"/>
            </a:pPr>
            <a:r>
              <a:rPr lang="en-US" sz="2400" dirty="0" smtClean="0">
                <a:solidFill>
                  <a:schemeClr val="tx2">
                    <a:lumMod val="75000"/>
                  </a:schemeClr>
                </a:solidFill>
              </a:rPr>
              <a:t>VOICE released trial information in waves.</a:t>
            </a:r>
          </a:p>
          <a:p>
            <a:pPr marL="1146175" lvl="2" indent="-231775">
              <a:buClr>
                <a:srgbClr val="BE6954"/>
              </a:buClr>
              <a:buFont typeface="Arial" pitchFamily="34" charset="0"/>
              <a:buChar char="•"/>
            </a:pPr>
            <a:r>
              <a:rPr lang="en-US" sz="2000" dirty="0" smtClean="0">
                <a:solidFill>
                  <a:schemeClr val="tx2">
                    <a:lumMod val="75000"/>
                  </a:schemeClr>
                </a:solidFill>
              </a:rPr>
              <a:t>2008-2009: Conference presentations about the study</a:t>
            </a:r>
          </a:p>
          <a:p>
            <a:pPr marL="1146175" lvl="2" indent="-231775">
              <a:buClr>
                <a:srgbClr val="BE6954"/>
              </a:buClr>
              <a:buFont typeface="Arial" pitchFamily="34" charset="0"/>
              <a:buChar char="•"/>
            </a:pPr>
            <a:r>
              <a:rPr lang="en-US" sz="2000" dirty="0" smtClean="0">
                <a:solidFill>
                  <a:schemeClr val="tx2">
                    <a:lumMod val="75000"/>
                  </a:schemeClr>
                </a:solidFill>
              </a:rPr>
              <a:t>July 2009: Press release about upcoming study</a:t>
            </a:r>
          </a:p>
          <a:p>
            <a:pPr marL="1146175" lvl="2" indent="-231775">
              <a:buClr>
                <a:srgbClr val="BE6954"/>
              </a:buClr>
              <a:buFont typeface="Arial" pitchFamily="34" charset="0"/>
              <a:buChar char="•"/>
            </a:pPr>
            <a:r>
              <a:rPr lang="en-US" sz="2000" dirty="0" smtClean="0">
                <a:solidFill>
                  <a:schemeClr val="tx2">
                    <a:lumMod val="75000"/>
                  </a:schemeClr>
                </a:solidFill>
              </a:rPr>
              <a:t>August 2009: Official announcement of study</a:t>
            </a:r>
          </a:p>
          <a:p>
            <a:pPr marL="1146175" lvl="2" indent="-231775">
              <a:buClr>
                <a:srgbClr val="BE6954"/>
              </a:buClr>
              <a:buFont typeface="Arial" pitchFamily="34" charset="0"/>
              <a:buChar char="•"/>
            </a:pPr>
            <a:r>
              <a:rPr lang="en-US" sz="2000" dirty="0" smtClean="0">
                <a:solidFill>
                  <a:schemeClr val="tx2">
                    <a:lumMod val="75000"/>
                  </a:schemeClr>
                </a:solidFill>
              </a:rPr>
              <a:t>September 2009: Announcement and adapted site-level press release about enrollment beginning in Zimbabwe</a:t>
            </a:r>
          </a:p>
          <a:p>
            <a:pPr lvl="2">
              <a:buClr>
                <a:srgbClr val="BE6954"/>
              </a:buClr>
            </a:pPr>
            <a:endParaRPr lang="en-US" sz="2000" dirty="0" smtClean="0">
              <a:solidFill>
                <a:schemeClr val="tx2">
                  <a:lumMod val="75000"/>
                </a:schemeClr>
              </a:solidFill>
            </a:endParaRPr>
          </a:p>
          <a:p>
            <a:pPr marL="1146175" lvl="2" indent="-231775">
              <a:buClr>
                <a:srgbClr val="BE6954"/>
              </a:buClr>
              <a:buFont typeface="Arial" pitchFamily="34" charset="0"/>
              <a:buChar char="•"/>
            </a:pPr>
            <a:endParaRPr lang="en-US" sz="2000" dirty="0" smtClean="0">
              <a:solidFill>
                <a:schemeClr val="tx2">
                  <a:lumMod val="75000"/>
                </a:schemeClr>
              </a:solidFill>
            </a:endParaRPr>
          </a:p>
          <a:p>
            <a:endParaRPr 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endParaRPr lang="en-US" dirty="0"/>
          </a:p>
        </p:txBody>
      </p:sp>
      <p:pic>
        <p:nvPicPr>
          <p:cNvPr id="4" name="Picture 3" descr="PowerPoint Layer.jpg"/>
          <p:cNvPicPr>
            <a:picLocks noChangeAspect="1"/>
          </p:cNvPicPr>
          <p:nvPr/>
        </p:nvPicPr>
        <p:blipFill>
          <a:blip r:embed="rId3" cstate="print"/>
          <a:stretch>
            <a:fillRect/>
          </a:stretch>
        </p:blipFill>
        <p:spPr>
          <a:xfrm>
            <a:off x="0" y="6248400"/>
            <a:ext cx="9144000" cy="609600"/>
          </a:xfrm>
          <a:prstGeom prst="rect">
            <a:avLst/>
          </a:prstGeom>
        </p:spPr>
      </p:pic>
      <p:pic>
        <p:nvPicPr>
          <p:cNvPr id="5" name="Picture 4" descr="Upper banner.jpg"/>
          <p:cNvPicPr>
            <a:picLocks noChangeAspect="1"/>
          </p:cNvPicPr>
          <p:nvPr/>
        </p:nvPicPr>
        <p:blipFill>
          <a:blip r:embed="rId4" cstate="print"/>
          <a:stretch>
            <a:fillRect/>
          </a:stretch>
        </p:blipFill>
        <p:spPr>
          <a:xfrm>
            <a:off x="0" y="868681"/>
            <a:ext cx="9144000" cy="42332"/>
          </a:xfrm>
          <a:prstGeom prst="rect">
            <a:avLst/>
          </a:prstGeom>
        </p:spPr>
      </p:pic>
      <p:sp>
        <p:nvSpPr>
          <p:cNvPr id="6" name="TextBox 5"/>
          <p:cNvSpPr txBox="1"/>
          <p:nvPr/>
        </p:nvSpPr>
        <p:spPr>
          <a:xfrm>
            <a:off x="228600" y="152400"/>
            <a:ext cx="8153400" cy="646331"/>
          </a:xfrm>
          <a:prstGeom prst="rect">
            <a:avLst/>
          </a:prstGeom>
          <a:noFill/>
        </p:spPr>
        <p:txBody>
          <a:bodyPr wrap="square" rtlCol="0">
            <a:spAutoFit/>
          </a:bodyPr>
          <a:lstStyle/>
          <a:p>
            <a:r>
              <a:rPr lang="en-US" sz="3600" b="1" dirty="0" smtClean="0">
                <a:solidFill>
                  <a:schemeClr val="tx2">
                    <a:lumMod val="75000"/>
                  </a:schemeClr>
                </a:solidFill>
              </a:rPr>
              <a:t>Maintaining Good Communications</a:t>
            </a:r>
            <a:endParaRPr lang="en-US" sz="3600" b="1" dirty="0">
              <a:solidFill>
                <a:schemeClr val="tx2">
                  <a:lumMod val="75000"/>
                </a:schemeClr>
              </a:solidFill>
            </a:endParaRPr>
          </a:p>
        </p:txBody>
      </p:sp>
      <p:pic>
        <p:nvPicPr>
          <p:cNvPr id="8" name="Picture 7" descr="FHI360 logo_horizontal_white.png"/>
          <p:cNvPicPr>
            <a:picLocks noChangeAspect="1"/>
          </p:cNvPicPr>
          <p:nvPr/>
        </p:nvPicPr>
        <p:blipFill>
          <a:blip r:embed="rId5" cstate="print"/>
          <a:stretch>
            <a:fillRect/>
          </a:stretch>
        </p:blipFill>
        <p:spPr>
          <a:xfrm>
            <a:off x="7772400" y="6288259"/>
            <a:ext cx="1371600" cy="569741"/>
          </a:xfrm>
          <a:prstGeom prst="rect">
            <a:avLst/>
          </a:prstGeom>
        </p:spPr>
      </p:pic>
      <p:sp>
        <p:nvSpPr>
          <p:cNvPr id="9" name="Rectangle 8"/>
          <p:cNvSpPr/>
          <p:nvPr/>
        </p:nvSpPr>
        <p:spPr>
          <a:xfrm>
            <a:off x="685800" y="1447800"/>
            <a:ext cx="8153400" cy="4154984"/>
          </a:xfrm>
          <a:prstGeom prst="rect">
            <a:avLst/>
          </a:prstGeom>
        </p:spPr>
        <p:txBody>
          <a:bodyPr wrap="square">
            <a:spAutoFit/>
          </a:bodyPr>
          <a:lstStyle/>
          <a:p>
            <a:pPr marL="231775" indent="-231775">
              <a:buClr>
                <a:srgbClr val="BE6954"/>
              </a:buClr>
              <a:buFont typeface="Arial" pitchFamily="34" charset="0"/>
              <a:buChar char="•"/>
            </a:pPr>
            <a:r>
              <a:rPr lang="en-US" sz="2400" b="1" dirty="0" smtClean="0">
                <a:solidFill>
                  <a:schemeClr val="tx2">
                    <a:lumMod val="75000"/>
                  </a:schemeClr>
                </a:solidFill>
              </a:rPr>
              <a:t>Prompt</a:t>
            </a:r>
          </a:p>
          <a:p>
            <a:pPr marL="231775" indent="-231775">
              <a:buClr>
                <a:srgbClr val="BE6954"/>
              </a:buClr>
              <a:buFont typeface="Arial" pitchFamily="34" charset="0"/>
              <a:buChar char="•"/>
            </a:pPr>
            <a:r>
              <a:rPr lang="en-US" sz="2400" b="1" dirty="0" smtClean="0">
                <a:solidFill>
                  <a:schemeClr val="tx2">
                    <a:lumMod val="75000"/>
                  </a:schemeClr>
                </a:solidFill>
              </a:rPr>
              <a:t>Polite</a:t>
            </a:r>
          </a:p>
          <a:p>
            <a:pPr marL="231775" indent="-231775">
              <a:buClr>
                <a:srgbClr val="BE6954"/>
              </a:buClr>
              <a:buFont typeface="Arial" pitchFamily="34" charset="0"/>
              <a:buChar char="•"/>
            </a:pPr>
            <a:r>
              <a:rPr lang="en-US" sz="2400" b="1" dirty="0" smtClean="0">
                <a:solidFill>
                  <a:schemeClr val="tx2">
                    <a:lumMod val="75000"/>
                  </a:schemeClr>
                </a:solidFill>
              </a:rPr>
              <a:t>Proactive</a:t>
            </a:r>
          </a:p>
          <a:p>
            <a:endParaRPr lang="en-US" sz="2400" b="1" dirty="0" smtClean="0">
              <a:solidFill>
                <a:schemeClr val="tx2">
                  <a:lumMod val="75000"/>
                </a:schemeClr>
              </a:solidFill>
            </a:endParaRPr>
          </a:p>
          <a:p>
            <a:pPr>
              <a:buNone/>
            </a:pPr>
            <a:r>
              <a:rPr lang="en-US" sz="2400" b="1" dirty="0" smtClean="0">
                <a:solidFill>
                  <a:schemeClr val="tx2">
                    <a:lumMod val="75000"/>
                  </a:schemeClr>
                </a:solidFill>
              </a:rPr>
              <a:t>These three characteristics help build trust. Focus on low-key education over high-publicity activities.</a:t>
            </a:r>
          </a:p>
          <a:p>
            <a:pPr>
              <a:buNone/>
            </a:pPr>
            <a:endParaRPr lang="en-US" sz="2400" b="1" dirty="0" smtClean="0">
              <a:solidFill>
                <a:schemeClr val="tx2">
                  <a:lumMod val="75000"/>
                </a:schemeClr>
              </a:solidFill>
            </a:endParaRPr>
          </a:p>
          <a:p>
            <a:pPr marL="231775" indent="-231775">
              <a:buClr>
                <a:srgbClr val="BE6954"/>
              </a:buClr>
              <a:buFont typeface="Arial" pitchFamily="34" charset="0"/>
              <a:buChar char="•"/>
            </a:pPr>
            <a:r>
              <a:rPr lang="en-US" sz="2400" b="1" dirty="0" smtClean="0">
                <a:solidFill>
                  <a:schemeClr val="tx2">
                    <a:lumMod val="75000"/>
                  </a:schemeClr>
                </a:solidFill>
              </a:rPr>
              <a:t>Relationship building is paramount to successful communications efforts. Tone and emotion are just as important as the content of your message.</a:t>
            </a:r>
          </a:p>
          <a:p>
            <a:endParaRPr lang="en-US" sz="24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Layer.jpg"/>
          <p:cNvPicPr>
            <a:picLocks noChangeAspect="1"/>
          </p:cNvPicPr>
          <p:nvPr/>
        </p:nvPicPr>
        <p:blipFill>
          <a:blip r:embed="rId3" cstate="print"/>
          <a:stretch>
            <a:fillRect/>
          </a:stretch>
        </p:blipFill>
        <p:spPr>
          <a:xfrm>
            <a:off x="0" y="6248400"/>
            <a:ext cx="9144000" cy="609600"/>
          </a:xfrm>
          <a:prstGeom prst="rect">
            <a:avLst/>
          </a:prstGeom>
        </p:spPr>
      </p:pic>
      <p:pic>
        <p:nvPicPr>
          <p:cNvPr id="5" name="Picture 4" descr="Upper banner.jpg"/>
          <p:cNvPicPr>
            <a:picLocks noChangeAspect="1"/>
          </p:cNvPicPr>
          <p:nvPr/>
        </p:nvPicPr>
        <p:blipFill>
          <a:blip r:embed="rId4" cstate="print"/>
          <a:stretch>
            <a:fillRect/>
          </a:stretch>
        </p:blipFill>
        <p:spPr>
          <a:xfrm>
            <a:off x="0" y="868681"/>
            <a:ext cx="9144000" cy="42332"/>
          </a:xfrm>
          <a:prstGeom prst="rect">
            <a:avLst/>
          </a:prstGeom>
        </p:spPr>
      </p:pic>
      <p:sp>
        <p:nvSpPr>
          <p:cNvPr id="6" name="TextBox 5"/>
          <p:cNvSpPr txBox="1"/>
          <p:nvPr/>
        </p:nvSpPr>
        <p:spPr>
          <a:xfrm>
            <a:off x="228600" y="152400"/>
            <a:ext cx="8534400" cy="646331"/>
          </a:xfrm>
          <a:prstGeom prst="rect">
            <a:avLst/>
          </a:prstGeom>
          <a:noFill/>
        </p:spPr>
        <p:txBody>
          <a:bodyPr wrap="square" rtlCol="0">
            <a:spAutoFit/>
          </a:bodyPr>
          <a:lstStyle/>
          <a:p>
            <a:r>
              <a:rPr lang="en-US" sz="3600" b="1" dirty="0" smtClean="0">
                <a:solidFill>
                  <a:schemeClr val="tx2">
                    <a:lumMod val="75000"/>
                  </a:schemeClr>
                </a:solidFill>
              </a:rPr>
              <a:t>Communicating with Trial Stakeholders</a:t>
            </a:r>
            <a:endParaRPr lang="en-US" sz="3600" b="1" dirty="0">
              <a:solidFill>
                <a:schemeClr val="tx2">
                  <a:lumMod val="75000"/>
                </a:schemeClr>
              </a:solidFill>
            </a:endParaRPr>
          </a:p>
        </p:txBody>
      </p:sp>
      <p:pic>
        <p:nvPicPr>
          <p:cNvPr id="8" name="Picture 7" descr="FHI360 logo_horizontal_white.png"/>
          <p:cNvPicPr>
            <a:picLocks noChangeAspect="1"/>
          </p:cNvPicPr>
          <p:nvPr/>
        </p:nvPicPr>
        <p:blipFill>
          <a:blip r:embed="rId5" cstate="print"/>
          <a:stretch>
            <a:fillRect/>
          </a:stretch>
        </p:blipFill>
        <p:spPr>
          <a:xfrm>
            <a:off x="7772400" y="6288259"/>
            <a:ext cx="1371600" cy="569741"/>
          </a:xfrm>
          <a:prstGeom prst="rect">
            <a:avLst/>
          </a:prstGeom>
        </p:spPr>
      </p:pic>
      <p:sp>
        <p:nvSpPr>
          <p:cNvPr id="9" name="Rectangle 8"/>
          <p:cNvSpPr/>
          <p:nvPr/>
        </p:nvSpPr>
        <p:spPr>
          <a:xfrm>
            <a:off x="304800" y="1295400"/>
            <a:ext cx="8153400" cy="4524315"/>
          </a:xfrm>
          <a:prstGeom prst="rect">
            <a:avLst/>
          </a:prstGeom>
        </p:spPr>
        <p:txBody>
          <a:bodyPr wrap="square">
            <a:spAutoFit/>
          </a:bodyPr>
          <a:lstStyle/>
          <a:p>
            <a:pPr marL="231775" indent="-231775">
              <a:buClr>
                <a:srgbClr val="BE6954"/>
              </a:buClr>
              <a:buFont typeface="Arial" pitchFamily="34" charset="0"/>
              <a:buChar char="•"/>
            </a:pPr>
            <a:r>
              <a:rPr lang="en-US" sz="2400" b="1" dirty="0" smtClean="0">
                <a:solidFill>
                  <a:schemeClr val="tx2">
                    <a:lumMod val="75000"/>
                  </a:schemeClr>
                </a:solidFill>
              </a:rPr>
              <a:t>Keep all stakeholders informed from the beginning—don’t wait for trial milestones.</a:t>
            </a:r>
            <a:br>
              <a:rPr lang="en-US" sz="2400" b="1" dirty="0" smtClean="0">
                <a:solidFill>
                  <a:schemeClr val="tx2">
                    <a:lumMod val="75000"/>
                  </a:schemeClr>
                </a:solidFill>
              </a:rPr>
            </a:br>
            <a:endParaRPr lang="en-US" sz="2400" b="1" dirty="0" smtClean="0">
              <a:solidFill>
                <a:schemeClr val="tx2">
                  <a:lumMod val="75000"/>
                </a:schemeClr>
              </a:solidFill>
            </a:endParaRPr>
          </a:p>
          <a:p>
            <a:pPr marL="231775" indent="-231775">
              <a:buClr>
                <a:srgbClr val="BE6954"/>
              </a:buClr>
              <a:buFont typeface="Arial" pitchFamily="34" charset="0"/>
              <a:buChar char="•"/>
            </a:pPr>
            <a:r>
              <a:rPr lang="en-US" sz="2400" b="1" dirty="0" smtClean="0">
                <a:solidFill>
                  <a:schemeClr val="tx2">
                    <a:lumMod val="75000"/>
                  </a:schemeClr>
                </a:solidFill>
              </a:rPr>
              <a:t>Show concern for all members of the community and be considerate of different learning styles.</a:t>
            </a:r>
            <a:br>
              <a:rPr lang="en-US" sz="2400" b="1" dirty="0" smtClean="0">
                <a:solidFill>
                  <a:schemeClr val="tx2">
                    <a:lumMod val="75000"/>
                  </a:schemeClr>
                </a:solidFill>
              </a:rPr>
            </a:br>
            <a:endParaRPr lang="en-US" sz="2400" b="1" dirty="0" smtClean="0">
              <a:solidFill>
                <a:schemeClr val="tx2">
                  <a:lumMod val="75000"/>
                </a:schemeClr>
              </a:solidFill>
            </a:endParaRPr>
          </a:p>
          <a:p>
            <a:pPr marL="231775" indent="-231775">
              <a:buClr>
                <a:srgbClr val="BE6954"/>
              </a:buClr>
              <a:buFont typeface="Arial" pitchFamily="34" charset="0"/>
              <a:buChar char="•"/>
            </a:pPr>
            <a:r>
              <a:rPr lang="en-US" sz="2400" b="1" dirty="0" smtClean="0">
                <a:solidFill>
                  <a:schemeClr val="tx2">
                    <a:lumMod val="75000"/>
                  </a:schemeClr>
                </a:solidFill>
              </a:rPr>
              <a:t>Keep your materials updated.</a:t>
            </a:r>
          </a:p>
          <a:p>
            <a:pPr marL="1146175" lvl="4" indent="-231775">
              <a:buClr>
                <a:srgbClr val="BE6954"/>
              </a:buClr>
            </a:pPr>
            <a:endParaRPr lang="en-US" sz="2400" dirty="0" smtClean="0">
              <a:solidFill>
                <a:schemeClr val="tx2">
                  <a:lumMod val="75000"/>
                </a:schemeClr>
              </a:solidFill>
            </a:endParaRPr>
          </a:p>
          <a:p>
            <a:pPr marL="231775" lvl="1" indent="-231775">
              <a:buClr>
                <a:srgbClr val="BE6954"/>
              </a:buClr>
              <a:buFont typeface="Arial" pitchFamily="34" charset="0"/>
              <a:buChar char="•"/>
            </a:pPr>
            <a:r>
              <a:rPr lang="en-US" sz="2400" b="1" dirty="0" smtClean="0">
                <a:solidFill>
                  <a:schemeClr val="tx2">
                    <a:lumMod val="75000"/>
                  </a:schemeClr>
                </a:solidFill>
              </a:rPr>
              <a:t>Create a communications log.</a:t>
            </a:r>
          </a:p>
          <a:p>
            <a:pPr marL="688975" lvl="3" indent="-231775">
              <a:buClr>
                <a:srgbClr val="BE6954"/>
              </a:buClr>
              <a:buFont typeface="Calibri" pitchFamily="34" charset="0"/>
              <a:buChar char="–"/>
            </a:pPr>
            <a:r>
              <a:rPr lang="en-US" sz="2400" dirty="0" smtClean="0">
                <a:solidFill>
                  <a:schemeClr val="tx2">
                    <a:lumMod val="75000"/>
                  </a:schemeClr>
                </a:solidFill>
              </a:rPr>
              <a:t>One per site, as well as a central log</a:t>
            </a:r>
          </a:p>
          <a:p>
            <a:pPr marL="688975" lvl="3" indent="-231775">
              <a:buClr>
                <a:srgbClr val="BE6954"/>
              </a:buClr>
              <a:buFont typeface="Calibri" pitchFamily="34" charset="0"/>
              <a:buChar char="–"/>
            </a:pPr>
            <a:r>
              <a:rPr lang="en-US" sz="2400" dirty="0" smtClean="0">
                <a:solidFill>
                  <a:schemeClr val="tx2">
                    <a:lumMod val="75000"/>
                  </a:schemeClr>
                </a:solidFill>
              </a:rPr>
              <a:t>Record all communications and review for potential issues.</a:t>
            </a:r>
          </a:p>
          <a:p>
            <a:endParaRPr lang="en-US" sz="2400" dirty="0">
              <a:solidFill>
                <a:schemeClr val="tx2">
                  <a:lumMod val="75000"/>
                </a:schemeClr>
              </a:solidFill>
            </a:endParaRPr>
          </a:p>
        </p:txBody>
      </p:sp>
    </p:spTree>
    <p:extLst>
      <p:ext uri="{BB962C8B-B14F-4D97-AF65-F5344CB8AC3E}">
        <p14:creationId xmlns:p14="http://schemas.microsoft.com/office/powerpoint/2010/main" val="2777696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Layer.jpg"/>
          <p:cNvPicPr>
            <a:picLocks noChangeAspect="1"/>
          </p:cNvPicPr>
          <p:nvPr/>
        </p:nvPicPr>
        <p:blipFill>
          <a:blip r:embed="rId3" cstate="print"/>
          <a:stretch>
            <a:fillRect/>
          </a:stretch>
        </p:blipFill>
        <p:spPr>
          <a:xfrm>
            <a:off x="0" y="6248400"/>
            <a:ext cx="9144000" cy="609600"/>
          </a:xfrm>
          <a:prstGeom prst="rect">
            <a:avLst/>
          </a:prstGeom>
        </p:spPr>
      </p:pic>
      <p:pic>
        <p:nvPicPr>
          <p:cNvPr id="5" name="Picture 4" descr="Upper banner.jpg"/>
          <p:cNvPicPr>
            <a:picLocks noChangeAspect="1"/>
          </p:cNvPicPr>
          <p:nvPr/>
        </p:nvPicPr>
        <p:blipFill>
          <a:blip r:embed="rId4" cstate="print"/>
          <a:stretch>
            <a:fillRect/>
          </a:stretch>
        </p:blipFill>
        <p:spPr>
          <a:xfrm>
            <a:off x="0" y="868681"/>
            <a:ext cx="9144000" cy="42332"/>
          </a:xfrm>
          <a:prstGeom prst="rect">
            <a:avLst/>
          </a:prstGeom>
        </p:spPr>
      </p:pic>
      <p:sp>
        <p:nvSpPr>
          <p:cNvPr id="6" name="TextBox 5"/>
          <p:cNvSpPr txBox="1"/>
          <p:nvPr/>
        </p:nvSpPr>
        <p:spPr>
          <a:xfrm>
            <a:off x="228600" y="152400"/>
            <a:ext cx="8534400" cy="646331"/>
          </a:xfrm>
          <a:prstGeom prst="rect">
            <a:avLst/>
          </a:prstGeom>
          <a:noFill/>
        </p:spPr>
        <p:txBody>
          <a:bodyPr wrap="square" rtlCol="0">
            <a:spAutoFit/>
          </a:bodyPr>
          <a:lstStyle/>
          <a:p>
            <a:r>
              <a:rPr lang="en-US" sz="3600" b="1" dirty="0" smtClean="0">
                <a:solidFill>
                  <a:schemeClr val="tx2">
                    <a:lumMod val="75000"/>
                  </a:schemeClr>
                </a:solidFill>
              </a:rPr>
              <a:t>Communicating with Staff</a:t>
            </a:r>
            <a:endParaRPr lang="en-US" sz="3600" b="1" dirty="0">
              <a:solidFill>
                <a:schemeClr val="tx2">
                  <a:lumMod val="75000"/>
                </a:schemeClr>
              </a:solidFill>
            </a:endParaRPr>
          </a:p>
        </p:txBody>
      </p:sp>
      <p:pic>
        <p:nvPicPr>
          <p:cNvPr id="8" name="Picture 7" descr="FHI360 logo_horizontal_white.png"/>
          <p:cNvPicPr>
            <a:picLocks noChangeAspect="1"/>
          </p:cNvPicPr>
          <p:nvPr/>
        </p:nvPicPr>
        <p:blipFill>
          <a:blip r:embed="rId5" cstate="print"/>
          <a:stretch>
            <a:fillRect/>
          </a:stretch>
        </p:blipFill>
        <p:spPr>
          <a:xfrm>
            <a:off x="7772400" y="6288259"/>
            <a:ext cx="1371600" cy="569741"/>
          </a:xfrm>
          <a:prstGeom prst="rect">
            <a:avLst/>
          </a:prstGeom>
        </p:spPr>
      </p:pic>
      <p:sp>
        <p:nvSpPr>
          <p:cNvPr id="9" name="Rectangle 8"/>
          <p:cNvSpPr/>
          <p:nvPr/>
        </p:nvSpPr>
        <p:spPr>
          <a:xfrm>
            <a:off x="304800" y="1752600"/>
            <a:ext cx="8153400" cy="2923877"/>
          </a:xfrm>
          <a:prstGeom prst="rect">
            <a:avLst/>
          </a:prstGeom>
        </p:spPr>
        <p:txBody>
          <a:bodyPr wrap="square">
            <a:spAutoFit/>
          </a:bodyPr>
          <a:lstStyle/>
          <a:p>
            <a:pPr marL="231775" indent="-231775">
              <a:buClr>
                <a:srgbClr val="BE6954"/>
              </a:buClr>
              <a:buFont typeface="Arial" pitchFamily="34" charset="0"/>
              <a:buChar char="•"/>
            </a:pPr>
            <a:r>
              <a:rPr lang="en-US" sz="2400" b="1" dirty="0" smtClean="0">
                <a:solidFill>
                  <a:schemeClr val="tx2">
                    <a:lumMod val="75000"/>
                  </a:schemeClr>
                </a:solidFill>
              </a:rPr>
              <a:t>Staff are ambassadors for your trial. Keep them informed.</a:t>
            </a:r>
          </a:p>
          <a:p>
            <a:pPr marL="688975" lvl="2" indent="-231775">
              <a:buClr>
                <a:srgbClr val="BE6954"/>
              </a:buClr>
              <a:buFont typeface="Calibri" pitchFamily="34" charset="0"/>
              <a:buChar char="–"/>
            </a:pPr>
            <a:r>
              <a:rPr lang="en-US" sz="2400" dirty="0" smtClean="0">
                <a:solidFill>
                  <a:schemeClr val="tx2">
                    <a:lumMod val="75000"/>
                  </a:schemeClr>
                </a:solidFill>
              </a:rPr>
              <a:t>Ask staff members to help develop messages about the trial and to report on communications with stakeholders.</a:t>
            </a:r>
          </a:p>
          <a:p>
            <a:pPr marL="688975" lvl="2" indent="-231775">
              <a:buClr>
                <a:srgbClr val="BE6954"/>
              </a:buClr>
              <a:buFont typeface="Calibri" pitchFamily="34" charset="0"/>
              <a:buChar char="–"/>
            </a:pPr>
            <a:r>
              <a:rPr lang="en-US" sz="2400" dirty="0" smtClean="0">
                <a:solidFill>
                  <a:schemeClr val="tx2">
                    <a:lumMod val="75000"/>
                  </a:schemeClr>
                </a:solidFill>
              </a:rPr>
              <a:t>Hold regular meetings to provide updates.</a:t>
            </a:r>
          </a:p>
          <a:p>
            <a:pPr marL="1146175" lvl="4" indent="-231775">
              <a:buClr>
                <a:srgbClr val="BE6954"/>
              </a:buClr>
              <a:buFont typeface="Arial" pitchFamily="34" charset="0"/>
              <a:buChar char="•"/>
            </a:pPr>
            <a:endParaRPr lang="en-US" sz="2400" dirty="0" smtClean="0">
              <a:solidFill>
                <a:schemeClr val="tx2">
                  <a:lumMod val="75000"/>
                </a:schemeClr>
              </a:solidFill>
            </a:endParaRPr>
          </a:p>
          <a:p>
            <a:pPr marL="688975" lvl="2" indent="-231775">
              <a:buClr>
                <a:srgbClr val="BE6954"/>
              </a:buClr>
              <a:buFont typeface="Calibri" pitchFamily="34" charset="0"/>
              <a:buChar char="–"/>
            </a:pPr>
            <a:endParaRPr lang="en-US" sz="2000" dirty="0" smtClean="0">
              <a:solidFill>
                <a:schemeClr val="tx2">
                  <a:lumMod val="75000"/>
                </a:schemeClr>
              </a:solidFill>
            </a:endParaRPr>
          </a:p>
          <a:p>
            <a:pPr marL="1146175" lvl="4" indent="-231775">
              <a:buClr>
                <a:srgbClr val="BE6954"/>
              </a:buClr>
              <a:buFont typeface="Arial" pitchFamily="34" charset="0"/>
              <a:buChar char="•"/>
            </a:pPr>
            <a:endParaRPr lang="en-US" sz="2000" dirty="0" smtClean="0">
              <a:solidFill>
                <a:schemeClr val="tx2">
                  <a:lumMod val="75000"/>
                </a:schemeClr>
              </a:solidFill>
            </a:endParaRPr>
          </a:p>
          <a:p>
            <a:pPr marL="1146175" lvl="4" indent="-231775">
              <a:buClr>
                <a:srgbClr val="BE6954"/>
              </a:buClr>
            </a:pPr>
            <a:endParaRPr lang="en-US" sz="2400"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endParaRPr lang="en-US" dirty="0"/>
          </a:p>
        </p:txBody>
      </p:sp>
      <p:pic>
        <p:nvPicPr>
          <p:cNvPr id="4" name="Picture 3" descr="PowerPoint Layer.jpg"/>
          <p:cNvPicPr>
            <a:picLocks noChangeAspect="1"/>
          </p:cNvPicPr>
          <p:nvPr/>
        </p:nvPicPr>
        <p:blipFill>
          <a:blip r:embed="rId3" cstate="print"/>
          <a:stretch>
            <a:fillRect/>
          </a:stretch>
        </p:blipFill>
        <p:spPr>
          <a:xfrm>
            <a:off x="0" y="6248400"/>
            <a:ext cx="9144000" cy="609600"/>
          </a:xfrm>
          <a:prstGeom prst="rect">
            <a:avLst/>
          </a:prstGeom>
        </p:spPr>
      </p:pic>
      <p:pic>
        <p:nvPicPr>
          <p:cNvPr id="5" name="Picture 4" descr="Upper banner.jpg"/>
          <p:cNvPicPr>
            <a:picLocks noChangeAspect="1"/>
          </p:cNvPicPr>
          <p:nvPr/>
        </p:nvPicPr>
        <p:blipFill>
          <a:blip r:embed="rId4" cstate="print"/>
          <a:stretch>
            <a:fillRect/>
          </a:stretch>
        </p:blipFill>
        <p:spPr>
          <a:xfrm>
            <a:off x="0" y="868681"/>
            <a:ext cx="9144000" cy="42332"/>
          </a:xfrm>
          <a:prstGeom prst="rect">
            <a:avLst/>
          </a:prstGeom>
        </p:spPr>
      </p:pic>
      <p:sp>
        <p:nvSpPr>
          <p:cNvPr id="6" name="TextBox 5"/>
          <p:cNvSpPr txBox="1"/>
          <p:nvPr/>
        </p:nvSpPr>
        <p:spPr>
          <a:xfrm>
            <a:off x="228600" y="152400"/>
            <a:ext cx="8153400" cy="646331"/>
          </a:xfrm>
          <a:prstGeom prst="rect">
            <a:avLst/>
          </a:prstGeom>
          <a:noFill/>
        </p:spPr>
        <p:txBody>
          <a:bodyPr wrap="square" rtlCol="0">
            <a:spAutoFit/>
          </a:bodyPr>
          <a:lstStyle/>
          <a:p>
            <a:r>
              <a:rPr lang="en-US" sz="3600" b="1" dirty="0" smtClean="0">
                <a:solidFill>
                  <a:schemeClr val="tx2">
                    <a:lumMod val="75000"/>
                  </a:schemeClr>
                </a:solidFill>
              </a:rPr>
              <a:t>Other Internal Stakeholders </a:t>
            </a:r>
            <a:endParaRPr lang="en-US" sz="3600" b="1" dirty="0">
              <a:solidFill>
                <a:schemeClr val="tx2">
                  <a:lumMod val="75000"/>
                </a:schemeClr>
              </a:solidFill>
            </a:endParaRPr>
          </a:p>
        </p:txBody>
      </p:sp>
      <p:pic>
        <p:nvPicPr>
          <p:cNvPr id="8" name="Picture 7" descr="FHI360 logo_horizontal_white.png"/>
          <p:cNvPicPr>
            <a:picLocks noChangeAspect="1"/>
          </p:cNvPicPr>
          <p:nvPr/>
        </p:nvPicPr>
        <p:blipFill>
          <a:blip r:embed="rId5" cstate="print"/>
          <a:stretch>
            <a:fillRect/>
          </a:stretch>
        </p:blipFill>
        <p:spPr>
          <a:xfrm>
            <a:off x="7772400" y="6288259"/>
            <a:ext cx="1371600" cy="569741"/>
          </a:xfrm>
          <a:prstGeom prst="rect">
            <a:avLst/>
          </a:prstGeom>
        </p:spPr>
      </p:pic>
      <p:sp>
        <p:nvSpPr>
          <p:cNvPr id="9" name="Rectangle 8"/>
          <p:cNvSpPr/>
          <p:nvPr/>
        </p:nvSpPr>
        <p:spPr>
          <a:xfrm>
            <a:off x="685800" y="1143000"/>
            <a:ext cx="8153400" cy="5262979"/>
          </a:xfrm>
          <a:prstGeom prst="rect">
            <a:avLst/>
          </a:prstGeom>
        </p:spPr>
        <p:txBody>
          <a:bodyPr wrap="square">
            <a:spAutoFit/>
          </a:bodyPr>
          <a:lstStyle/>
          <a:p>
            <a:pPr indent="-231775">
              <a:buClr>
                <a:srgbClr val="BE6954"/>
              </a:buClr>
              <a:buFont typeface="Arial" pitchFamily="34" charset="0"/>
              <a:buChar char="•"/>
            </a:pPr>
            <a:r>
              <a:rPr lang="en-US" sz="2400" b="1" dirty="0" smtClean="0">
                <a:solidFill>
                  <a:schemeClr val="tx2">
                    <a:lumMod val="75000"/>
                  </a:schemeClr>
                </a:solidFill>
              </a:rPr>
              <a:t>Institutional review </a:t>
            </a:r>
            <a:r>
              <a:rPr lang="en-US" sz="2400" b="1" dirty="0">
                <a:solidFill>
                  <a:schemeClr val="tx2">
                    <a:lumMod val="75000"/>
                  </a:schemeClr>
                </a:solidFill>
              </a:rPr>
              <a:t>b</a:t>
            </a:r>
            <a:r>
              <a:rPr lang="en-US" sz="2400" b="1" dirty="0" smtClean="0">
                <a:solidFill>
                  <a:schemeClr val="tx2">
                    <a:lumMod val="75000"/>
                  </a:schemeClr>
                </a:solidFill>
              </a:rPr>
              <a:t>oards</a:t>
            </a:r>
          </a:p>
          <a:p>
            <a:pPr marL="687388" lvl="1" indent="-231775">
              <a:buClr>
                <a:srgbClr val="BE6954"/>
              </a:buClr>
              <a:buFont typeface="Calibri" pitchFamily="34" charset="0"/>
              <a:buChar char="–"/>
            </a:pPr>
            <a:r>
              <a:rPr lang="en-US" sz="2400" dirty="0" smtClean="0">
                <a:solidFill>
                  <a:schemeClr val="tx2">
                    <a:lumMod val="75000"/>
                  </a:schemeClr>
                </a:solidFill>
              </a:rPr>
              <a:t>Communications that will reach trial participants</a:t>
            </a:r>
          </a:p>
          <a:p>
            <a:pPr marL="687388" lvl="1" indent="-231775">
              <a:buClr>
                <a:srgbClr val="BE6954"/>
              </a:buClr>
              <a:buFont typeface="Calibri" pitchFamily="34" charset="0"/>
              <a:buChar char="–"/>
            </a:pPr>
            <a:endParaRPr lang="en-US" sz="2400" dirty="0" smtClean="0">
              <a:solidFill>
                <a:schemeClr val="tx2">
                  <a:lumMod val="75000"/>
                </a:schemeClr>
              </a:solidFill>
            </a:endParaRPr>
          </a:p>
          <a:p>
            <a:pPr indent="-231775">
              <a:buClr>
                <a:srgbClr val="BE6954"/>
              </a:buClr>
              <a:buFont typeface="Arial" pitchFamily="34" charset="0"/>
              <a:buChar char="•"/>
            </a:pPr>
            <a:r>
              <a:rPr lang="en-US" sz="2400" b="1" dirty="0" smtClean="0">
                <a:solidFill>
                  <a:schemeClr val="tx2">
                    <a:lumMod val="75000"/>
                  </a:schemeClr>
                </a:solidFill>
              </a:rPr>
              <a:t>Participants</a:t>
            </a:r>
          </a:p>
          <a:p>
            <a:pPr marL="687388" lvl="1" indent="-231775">
              <a:buClr>
                <a:srgbClr val="BE6954"/>
              </a:buClr>
              <a:buFont typeface="Calibri" pitchFamily="34" charset="0"/>
              <a:buChar char="–"/>
            </a:pPr>
            <a:r>
              <a:rPr lang="en-US" sz="2400" dirty="0" smtClean="0">
                <a:solidFill>
                  <a:schemeClr val="tx2">
                    <a:lumMod val="75000"/>
                  </a:schemeClr>
                </a:solidFill>
              </a:rPr>
              <a:t>Regulated by study protocol, but ensure simple language, explained in all official languages used at the site</a:t>
            </a:r>
          </a:p>
          <a:p>
            <a:pPr marL="687388" lvl="1" indent="-231775">
              <a:buClr>
                <a:srgbClr val="BE6954"/>
              </a:buClr>
              <a:buFont typeface="Calibri" pitchFamily="34" charset="0"/>
              <a:buChar char="–"/>
            </a:pPr>
            <a:endParaRPr lang="en-US" sz="2400" dirty="0" smtClean="0">
              <a:solidFill>
                <a:schemeClr val="tx2">
                  <a:lumMod val="75000"/>
                </a:schemeClr>
              </a:solidFill>
            </a:endParaRPr>
          </a:p>
          <a:p>
            <a:pPr indent="-231775">
              <a:buClr>
                <a:srgbClr val="BE6954"/>
              </a:buClr>
              <a:buFont typeface="Arial" pitchFamily="34" charset="0"/>
              <a:buChar char="•"/>
            </a:pPr>
            <a:r>
              <a:rPr lang="en-US" sz="2400" b="1" dirty="0" smtClean="0">
                <a:solidFill>
                  <a:schemeClr val="tx2">
                    <a:lumMod val="75000"/>
                  </a:schemeClr>
                </a:solidFill>
              </a:rPr>
              <a:t>Funders and sponsors</a:t>
            </a:r>
          </a:p>
          <a:p>
            <a:pPr marL="687388" lvl="1" indent="-231775">
              <a:buClr>
                <a:srgbClr val="BE6954"/>
              </a:buClr>
              <a:buFont typeface="Calibri" pitchFamily="34" charset="0"/>
              <a:buChar char="–"/>
            </a:pPr>
            <a:r>
              <a:rPr lang="en-US" sz="2400" dirty="0" smtClean="0">
                <a:solidFill>
                  <a:schemeClr val="tx2">
                    <a:lumMod val="75000"/>
                  </a:schemeClr>
                </a:solidFill>
              </a:rPr>
              <a:t>Status reports, newsletters, conference calls, event invitations</a:t>
            </a:r>
          </a:p>
          <a:p>
            <a:pPr marL="687388" lvl="1" indent="-231775">
              <a:buClr>
                <a:srgbClr val="BE6954"/>
              </a:buClr>
              <a:buFont typeface="Calibri" pitchFamily="34" charset="0"/>
              <a:buChar char="–"/>
            </a:pPr>
            <a:endParaRPr lang="en-US" sz="2400" dirty="0" smtClean="0">
              <a:solidFill>
                <a:schemeClr val="tx2">
                  <a:lumMod val="75000"/>
                </a:schemeClr>
              </a:solidFill>
            </a:endParaRPr>
          </a:p>
          <a:p>
            <a:pPr indent="-231775">
              <a:buClr>
                <a:srgbClr val="BE6954"/>
              </a:buClr>
              <a:buFont typeface="Arial" pitchFamily="34" charset="0"/>
              <a:buChar char="•"/>
            </a:pPr>
            <a:r>
              <a:rPr lang="en-US" sz="2400" b="1" dirty="0" smtClean="0">
                <a:solidFill>
                  <a:schemeClr val="tx2">
                    <a:lumMod val="75000"/>
                  </a:schemeClr>
                </a:solidFill>
              </a:rPr>
              <a:t>CAB members</a:t>
            </a:r>
          </a:p>
          <a:p>
            <a:pPr marL="687388" lvl="1" indent="-231775">
              <a:buClr>
                <a:srgbClr val="BE6954"/>
              </a:buClr>
              <a:buFont typeface="Calibri" pitchFamily="34" charset="0"/>
              <a:buChar char="–"/>
            </a:pPr>
            <a:r>
              <a:rPr lang="en-US" sz="2400" dirty="0" smtClean="0">
                <a:solidFill>
                  <a:schemeClr val="tx2">
                    <a:lumMod val="75000"/>
                  </a:schemeClr>
                </a:solidFill>
              </a:rPr>
              <a:t>Regular meetings and newsletter updates</a:t>
            </a:r>
          </a:p>
          <a:p>
            <a:endParaRPr 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endParaRPr lang="en-US" dirty="0"/>
          </a:p>
        </p:txBody>
      </p:sp>
      <p:pic>
        <p:nvPicPr>
          <p:cNvPr id="4" name="Picture 3" descr="PowerPoint Layer.jpg"/>
          <p:cNvPicPr>
            <a:picLocks noChangeAspect="1"/>
          </p:cNvPicPr>
          <p:nvPr/>
        </p:nvPicPr>
        <p:blipFill>
          <a:blip r:embed="rId3" cstate="print"/>
          <a:stretch>
            <a:fillRect/>
          </a:stretch>
        </p:blipFill>
        <p:spPr>
          <a:xfrm>
            <a:off x="0" y="6248400"/>
            <a:ext cx="9144000" cy="609600"/>
          </a:xfrm>
          <a:prstGeom prst="rect">
            <a:avLst/>
          </a:prstGeom>
        </p:spPr>
      </p:pic>
      <p:pic>
        <p:nvPicPr>
          <p:cNvPr id="5" name="Picture 4" descr="Upper banner.jpg"/>
          <p:cNvPicPr>
            <a:picLocks noChangeAspect="1"/>
          </p:cNvPicPr>
          <p:nvPr/>
        </p:nvPicPr>
        <p:blipFill>
          <a:blip r:embed="rId4" cstate="print"/>
          <a:stretch>
            <a:fillRect/>
          </a:stretch>
        </p:blipFill>
        <p:spPr>
          <a:xfrm>
            <a:off x="0" y="868681"/>
            <a:ext cx="9144000" cy="42332"/>
          </a:xfrm>
          <a:prstGeom prst="rect">
            <a:avLst/>
          </a:prstGeom>
        </p:spPr>
      </p:pic>
      <p:sp>
        <p:nvSpPr>
          <p:cNvPr id="6" name="TextBox 5"/>
          <p:cNvSpPr txBox="1"/>
          <p:nvPr/>
        </p:nvSpPr>
        <p:spPr>
          <a:xfrm>
            <a:off x="228600" y="152400"/>
            <a:ext cx="8610600" cy="646331"/>
          </a:xfrm>
          <a:prstGeom prst="rect">
            <a:avLst/>
          </a:prstGeom>
          <a:noFill/>
        </p:spPr>
        <p:txBody>
          <a:bodyPr wrap="square" rtlCol="0">
            <a:spAutoFit/>
          </a:bodyPr>
          <a:lstStyle/>
          <a:p>
            <a:r>
              <a:rPr lang="en-US" sz="3600" b="1" dirty="0" smtClean="0">
                <a:solidFill>
                  <a:schemeClr val="tx2">
                    <a:lumMod val="75000"/>
                  </a:schemeClr>
                </a:solidFill>
              </a:rPr>
              <a:t>Reaching External Stakeholders</a:t>
            </a:r>
            <a:endParaRPr lang="en-US" sz="3600" b="1" dirty="0">
              <a:solidFill>
                <a:schemeClr val="tx2">
                  <a:lumMod val="75000"/>
                </a:schemeClr>
              </a:solidFill>
            </a:endParaRPr>
          </a:p>
        </p:txBody>
      </p:sp>
      <p:pic>
        <p:nvPicPr>
          <p:cNvPr id="8" name="Picture 7" descr="FHI360 logo_horizontal_white.png"/>
          <p:cNvPicPr>
            <a:picLocks noChangeAspect="1"/>
          </p:cNvPicPr>
          <p:nvPr/>
        </p:nvPicPr>
        <p:blipFill>
          <a:blip r:embed="rId5" cstate="print"/>
          <a:stretch>
            <a:fillRect/>
          </a:stretch>
        </p:blipFill>
        <p:spPr>
          <a:xfrm>
            <a:off x="7772400" y="6288259"/>
            <a:ext cx="1371600" cy="569741"/>
          </a:xfrm>
          <a:prstGeom prst="rect">
            <a:avLst/>
          </a:prstGeom>
        </p:spPr>
      </p:pic>
      <p:sp>
        <p:nvSpPr>
          <p:cNvPr id="9" name="Rectangle 8"/>
          <p:cNvSpPr/>
          <p:nvPr/>
        </p:nvSpPr>
        <p:spPr>
          <a:xfrm>
            <a:off x="152400" y="1066800"/>
            <a:ext cx="8153400" cy="5632311"/>
          </a:xfrm>
          <a:prstGeom prst="rect">
            <a:avLst/>
          </a:prstGeom>
        </p:spPr>
        <p:txBody>
          <a:bodyPr wrap="square">
            <a:spAutoFit/>
          </a:bodyPr>
          <a:lstStyle/>
          <a:p>
            <a:pPr>
              <a:buClr>
                <a:srgbClr val="BE6954"/>
              </a:buClr>
            </a:pPr>
            <a:r>
              <a:rPr lang="en-US" sz="2400" b="1" dirty="0" smtClean="0">
                <a:solidFill>
                  <a:schemeClr val="tx2">
                    <a:lumMod val="75000"/>
                  </a:schemeClr>
                </a:solidFill>
              </a:rPr>
              <a:t>Ensure regular communication with external stakeholders, based on communications plan. Can include:</a:t>
            </a:r>
          </a:p>
          <a:p>
            <a:pPr>
              <a:buClr>
                <a:srgbClr val="BE6954"/>
              </a:buClr>
            </a:pPr>
            <a:endParaRPr lang="en-US" sz="2400" b="1" dirty="0" smtClean="0">
              <a:solidFill>
                <a:schemeClr val="tx2">
                  <a:lumMod val="75000"/>
                </a:schemeClr>
              </a:solidFill>
            </a:endParaRPr>
          </a:p>
          <a:p>
            <a:pPr marL="231775" lvl="1" indent="-231775">
              <a:buClr>
                <a:srgbClr val="BE6954"/>
              </a:buClr>
              <a:buFont typeface="Arial" pitchFamily="34" charset="0"/>
              <a:buChar char="•"/>
            </a:pPr>
            <a:r>
              <a:rPr lang="en-US" sz="2400" b="1" dirty="0" smtClean="0">
                <a:solidFill>
                  <a:schemeClr val="tx2">
                    <a:lumMod val="75000"/>
                  </a:schemeClr>
                </a:solidFill>
              </a:rPr>
              <a:t>Monthly or quarterly newsletters or email updates</a:t>
            </a:r>
          </a:p>
          <a:p>
            <a:pPr marL="568325" lvl="2" indent="-231775">
              <a:buClr>
                <a:srgbClr val="BE6954"/>
              </a:buClr>
              <a:buFont typeface="Calibri" pitchFamily="34" charset="0"/>
              <a:buChar char="–"/>
            </a:pPr>
            <a:r>
              <a:rPr lang="en-US" sz="2400" dirty="0" smtClean="0">
                <a:solidFill>
                  <a:schemeClr val="tx2">
                    <a:lumMod val="75000"/>
                  </a:schemeClr>
                </a:solidFill>
              </a:rPr>
              <a:t>Milestones, events, news coverage, photos and graphics</a:t>
            </a:r>
          </a:p>
          <a:p>
            <a:pPr marL="568325" lvl="2" indent="-231775">
              <a:buClr>
                <a:srgbClr val="BE6954"/>
              </a:buClr>
              <a:buFont typeface="Calibri" pitchFamily="34" charset="0"/>
              <a:buChar char="–"/>
            </a:pPr>
            <a:r>
              <a:rPr lang="en-US" sz="2400" dirty="0" smtClean="0">
                <a:solidFill>
                  <a:schemeClr val="tx2">
                    <a:lumMod val="75000"/>
                  </a:schemeClr>
                </a:solidFill>
              </a:rPr>
              <a:t>Always include standard language about the study.</a:t>
            </a:r>
            <a:br>
              <a:rPr lang="en-US" sz="2400" dirty="0" smtClean="0">
                <a:solidFill>
                  <a:schemeClr val="tx2">
                    <a:lumMod val="75000"/>
                  </a:schemeClr>
                </a:solidFill>
              </a:rPr>
            </a:br>
            <a:endParaRPr lang="en-US" dirty="0" smtClean="0">
              <a:solidFill>
                <a:schemeClr val="tx2">
                  <a:lumMod val="75000"/>
                </a:schemeClr>
              </a:solidFill>
            </a:endParaRPr>
          </a:p>
          <a:p>
            <a:pPr marL="231775" lvl="1" indent="-231775">
              <a:buClr>
                <a:srgbClr val="BE6954"/>
              </a:buClr>
              <a:buFont typeface="Arial" pitchFamily="34" charset="0"/>
              <a:buChar char="•"/>
            </a:pPr>
            <a:r>
              <a:rPr lang="en-US" sz="2400" b="1" dirty="0" smtClean="0">
                <a:solidFill>
                  <a:schemeClr val="tx2">
                    <a:lumMod val="75000"/>
                  </a:schemeClr>
                </a:solidFill>
              </a:rPr>
              <a:t>Site tours</a:t>
            </a:r>
          </a:p>
          <a:p>
            <a:pPr marL="568325" lvl="2" indent="-231775">
              <a:buClr>
                <a:srgbClr val="BE6954"/>
              </a:buClr>
              <a:buFont typeface="Calibri" pitchFamily="34" charset="0"/>
              <a:buChar char="–"/>
            </a:pPr>
            <a:r>
              <a:rPr lang="en-US" sz="2400" dirty="0" smtClean="0">
                <a:solidFill>
                  <a:schemeClr val="tx2">
                    <a:lumMod val="75000"/>
                  </a:schemeClr>
                </a:solidFill>
              </a:rPr>
              <a:t>Photograph the site for educational purposes.</a:t>
            </a:r>
          </a:p>
          <a:p>
            <a:pPr marL="568325" lvl="2" indent="-231775">
              <a:buClr>
                <a:srgbClr val="BE6954"/>
              </a:buClr>
              <a:buFont typeface="Calibri" pitchFamily="34" charset="0"/>
              <a:buChar char="–"/>
            </a:pPr>
            <a:r>
              <a:rPr lang="en-US" sz="2400" dirty="0" smtClean="0">
                <a:solidFill>
                  <a:schemeClr val="tx2">
                    <a:lumMod val="75000"/>
                  </a:schemeClr>
                </a:solidFill>
              </a:rPr>
              <a:t>Do not photograph enrolled participants.</a:t>
            </a:r>
            <a:br>
              <a:rPr lang="en-US" sz="2400" dirty="0" smtClean="0">
                <a:solidFill>
                  <a:schemeClr val="tx2">
                    <a:lumMod val="75000"/>
                  </a:schemeClr>
                </a:solidFill>
              </a:rPr>
            </a:br>
            <a:endParaRPr lang="en-US" dirty="0" smtClean="0">
              <a:solidFill>
                <a:schemeClr val="tx2">
                  <a:lumMod val="75000"/>
                </a:schemeClr>
              </a:solidFill>
            </a:endParaRPr>
          </a:p>
          <a:p>
            <a:pPr marL="231775" lvl="1" indent="-231775">
              <a:buClr>
                <a:srgbClr val="BE6954"/>
              </a:buClr>
              <a:buFont typeface="Arial" pitchFamily="34" charset="0"/>
              <a:buChar char="•"/>
            </a:pPr>
            <a:r>
              <a:rPr lang="en-US" sz="2400" b="1" dirty="0" smtClean="0">
                <a:solidFill>
                  <a:schemeClr val="tx2">
                    <a:lumMod val="75000"/>
                  </a:schemeClr>
                </a:solidFill>
              </a:rPr>
              <a:t>Community Media</a:t>
            </a:r>
          </a:p>
          <a:p>
            <a:pPr marL="568325" lvl="2" indent="-231775">
              <a:buClr>
                <a:srgbClr val="BE6954"/>
              </a:buClr>
              <a:buFont typeface="Calibri" pitchFamily="34" charset="0"/>
              <a:buChar char="–"/>
            </a:pPr>
            <a:r>
              <a:rPr lang="en-US" sz="2400" dirty="0" smtClean="0">
                <a:solidFill>
                  <a:schemeClr val="tx2">
                    <a:lumMod val="75000"/>
                  </a:schemeClr>
                </a:solidFill>
              </a:rPr>
              <a:t>Some trials have provided training for radio announcers and guests for radio shows.</a:t>
            </a:r>
          </a:p>
          <a:p>
            <a:endParaRPr 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1743</Words>
  <Application>Microsoft Office PowerPoint</Application>
  <PresentationFormat>On-screen Show (4:3)</PresentationFormat>
  <Paragraphs>218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AED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rhollm</dc:creator>
  <cp:lastModifiedBy>Kathleen Shears</cp:lastModifiedBy>
  <cp:revision>72</cp:revision>
  <dcterms:created xsi:type="dcterms:W3CDTF">2012-04-04T16:00:47Z</dcterms:created>
  <dcterms:modified xsi:type="dcterms:W3CDTF">2014-02-14T22:48:45Z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-1005221521</vt:i4>
  </property>
  <property fmtid="{D5CDD505-2E9C-101B-9397-08002B2CF9AE}" pid="3" name="_NewReviewCycle">
    <vt:lpwstr/>
  </property>
  <property fmtid="{D5CDD505-2E9C-101B-9397-08002B2CF9AE}" pid="4" name="_EmailSubject">
    <vt:lpwstr>handbook PPT files</vt:lpwstr>
  </property>
  <property fmtid="{D5CDD505-2E9C-101B-9397-08002B2CF9AE}" pid="5" name="_AuthorEmail">
    <vt:lpwstr>KShears@fhi360.org</vt:lpwstr>
  </property>
  <property fmtid="{D5CDD505-2E9C-101B-9397-08002B2CF9AE}" pid="6" name="_AuthorEmailDisplayName">
    <vt:lpwstr>Kathleen Shears</vt:lpwstr>
  </property>
</Properties>
</file>